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62" r:id="rId2"/>
    <p:sldId id="256" r:id="rId3"/>
    <p:sldId id="265" r:id="rId4"/>
    <p:sldId id="258" r:id="rId5"/>
    <p:sldId id="277" r:id="rId6"/>
    <p:sldId id="268" r:id="rId7"/>
    <p:sldId id="272" r:id="rId8"/>
    <p:sldId id="273" r:id="rId9"/>
    <p:sldId id="269" r:id="rId10"/>
    <p:sldId id="279" r:id="rId11"/>
    <p:sldId id="280" r:id="rId12"/>
    <p:sldId id="274" r:id="rId13"/>
    <p:sldId id="282" r:id="rId14"/>
    <p:sldId id="281" r:id="rId15"/>
    <p:sldId id="278" r:id="rId16"/>
  </p:sldIdLst>
  <p:sldSz cx="9144000" cy="6858000" type="screen4x3"/>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9" d="100"/>
          <a:sy n="109" d="100"/>
        </p:scale>
        <p:origin x="167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35D4FC4-A43C-4DEE-A48F-4255812651BA}" type="datetimeFigureOut">
              <a:rPr lang="hr-HR" smtClean="0"/>
              <a:t>4.6.2024.</a:t>
            </a:fld>
            <a:endParaRPr lang="hr-H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hr-H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r-H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E3601E-2AF8-470F-871A-F8144F6C8B15}" type="slidenum">
              <a:rPr lang="hr-HR" smtClean="0"/>
              <a:t>‹#›</a:t>
            </a:fld>
            <a:endParaRPr lang="hr-HR"/>
          </a:p>
        </p:txBody>
      </p:sp>
    </p:spTree>
    <p:extLst>
      <p:ext uri="{BB962C8B-B14F-4D97-AF65-F5344CB8AC3E}">
        <p14:creationId xmlns:p14="http://schemas.microsoft.com/office/powerpoint/2010/main" val="27274146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6CE3601E-2AF8-470F-871A-F8144F6C8B15}" type="slidenum">
              <a:rPr lang="hr-HR" smtClean="0"/>
              <a:t>2</a:t>
            </a:fld>
            <a:endParaRPr lang="hr-HR"/>
          </a:p>
        </p:txBody>
      </p:sp>
    </p:spTree>
    <p:extLst>
      <p:ext uri="{BB962C8B-B14F-4D97-AF65-F5344CB8AC3E}">
        <p14:creationId xmlns:p14="http://schemas.microsoft.com/office/powerpoint/2010/main" val="35205333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hr-H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r-HR"/>
          </a:p>
        </p:txBody>
      </p:sp>
      <p:sp>
        <p:nvSpPr>
          <p:cNvPr id="4" name="Date Placeholder 3"/>
          <p:cNvSpPr>
            <a:spLocks noGrp="1"/>
          </p:cNvSpPr>
          <p:nvPr>
            <p:ph type="dt" sz="half" idx="10"/>
          </p:nvPr>
        </p:nvSpPr>
        <p:spPr/>
        <p:txBody>
          <a:bodyPr/>
          <a:lstStyle/>
          <a:p>
            <a:fld id="{6A3F8AA1-51C9-4575-9302-FB123623A00B}" type="datetimeFigureOut">
              <a:rPr lang="hr-HR" smtClean="0"/>
              <a:t>4.6.2024.</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8E03D6F5-A1BB-443D-BF07-63558650127A}" type="slidenum">
              <a:rPr lang="hr-HR" smtClean="0"/>
              <a:t>‹#›</a:t>
            </a:fld>
            <a:endParaRPr lang="hr-HR"/>
          </a:p>
        </p:txBody>
      </p:sp>
    </p:spTree>
    <p:extLst>
      <p:ext uri="{BB962C8B-B14F-4D97-AF65-F5344CB8AC3E}">
        <p14:creationId xmlns:p14="http://schemas.microsoft.com/office/powerpoint/2010/main" val="476081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10"/>
          </p:nvPr>
        </p:nvSpPr>
        <p:spPr/>
        <p:txBody>
          <a:bodyPr/>
          <a:lstStyle/>
          <a:p>
            <a:fld id="{6A3F8AA1-51C9-4575-9302-FB123623A00B}" type="datetimeFigureOut">
              <a:rPr lang="hr-HR" smtClean="0"/>
              <a:t>4.6.2024.</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8E03D6F5-A1BB-443D-BF07-63558650127A}" type="slidenum">
              <a:rPr lang="hr-HR" smtClean="0"/>
              <a:t>‹#›</a:t>
            </a:fld>
            <a:endParaRPr lang="hr-HR"/>
          </a:p>
        </p:txBody>
      </p:sp>
    </p:spTree>
    <p:extLst>
      <p:ext uri="{BB962C8B-B14F-4D97-AF65-F5344CB8AC3E}">
        <p14:creationId xmlns:p14="http://schemas.microsoft.com/office/powerpoint/2010/main" val="16728187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hr-H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10"/>
          </p:nvPr>
        </p:nvSpPr>
        <p:spPr/>
        <p:txBody>
          <a:bodyPr/>
          <a:lstStyle/>
          <a:p>
            <a:fld id="{6A3F8AA1-51C9-4575-9302-FB123623A00B}" type="datetimeFigureOut">
              <a:rPr lang="hr-HR" smtClean="0"/>
              <a:t>4.6.2024.</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8E03D6F5-A1BB-443D-BF07-63558650127A}" type="slidenum">
              <a:rPr lang="hr-HR" smtClean="0"/>
              <a:t>‹#›</a:t>
            </a:fld>
            <a:endParaRPr lang="hr-HR"/>
          </a:p>
        </p:txBody>
      </p:sp>
    </p:spTree>
    <p:extLst>
      <p:ext uri="{BB962C8B-B14F-4D97-AF65-F5344CB8AC3E}">
        <p14:creationId xmlns:p14="http://schemas.microsoft.com/office/powerpoint/2010/main" val="2129016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10"/>
          </p:nvPr>
        </p:nvSpPr>
        <p:spPr/>
        <p:txBody>
          <a:bodyPr/>
          <a:lstStyle/>
          <a:p>
            <a:fld id="{6A3F8AA1-51C9-4575-9302-FB123623A00B}" type="datetimeFigureOut">
              <a:rPr lang="hr-HR" smtClean="0"/>
              <a:t>4.6.2024.</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8E03D6F5-A1BB-443D-BF07-63558650127A}" type="slidenum">
              <a:rPr lang="hr-HR" smtClean="0"/>
              <a:t>‹#›</a:t>
            </a:fld>
            <a:endParaRPr lang="hr-HR"/>
          </a:p>
        </p:txBody>
      </p:sp>
    </p:spTree>
    <p:extLst>
      <p:ext uri="{BB962C8B-B14F-4D97-AF65-F5344CB8AC3E}">
        <p14:creationId xmlns:p14="http://schemas.microsoft.com/office/powerpoint/2010/main" val="288216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hr-H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A3F8AA1-51C9-4575-9302-FB123623A00B}" type="datetimeFigureOut">
              <a:rPr lang="hr-HR" smtClean="0"/>
              <a:t>4.6.2024.</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8E03D6F5-A1BB-443D-BF07-63558650127A}" type="slidenum">
              <a:rPr lang="hr-HR" smtClean="0"/>
              <a:t>‹#›</a:t>
            </a:fld>
            <a:endParaRPr lang="hr-HR"/>
          </a:p>
        </p:txBody>
      </p:sp>
    </p:spTree>
    <p:extLst>
      <p:ext uri="{BB962C8B-B14F-4D97-AF65-F5344CB8AC3E}">
        <p14:creationId xmlns:p14="http://schemas.microsoft.com/office/powerpoint/2010/main" val="9599866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5" name="Date Placeholder 4"/>
          <p:cNvSpPr>
            <a:spLocks noGrp="1"/>
          </p:cNvSpPr>
          <p:nvPr>
            <p:ph type="dt" sz="half" idx="10"/>
          </p:nvPr>
        </p:nvSpPr>
        <p:spPr/>
        <p:txBody>
          <a:bodyPr/>
          <a:lstStyle/>
          <a:p>
            <a:fld id="{6A3F8AA1-51C9-4575-9302-FB123623A00B}" type="datetimeFigureOut">
              <a:rPr lang="hr-HR" smtClean="0"/>
              <a:t>4.6.2024.</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8E03D6F5-A1BB-443D-BF07-63558650127A}" type="slidenum">
              <a:rPr lang="hr-HR" smtClean="0"/>
              <a:t>‹#›</a:t>
            </a:fld>
            <a:endParaRPr lang="hr-HR"/>
          </a:p>
        </p:txBody>
      </p:sp>
    </p:spTree>
    <p:extLst>
      <p:ext uri="{BB962C8B-B14F-4D97-AF65-F5344CB8AC3E}">
        <p14:creationId xmlns:p14="http://schemas.microsoft.com/office/powerpoint/2010/main" val="2322772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hr-H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7" name="Date Placeholder 6"/>
          <p:cNvSpPr>
            <a:spLocks noGrp="1"/>
          </p:cNvSpPr>
          <p:nvPr>
            <p:ph type="dt" sz="half" idx="10"/>
          </p:nvPr>
        </p:nvSpPr>
        <p:spPr/>
        <p:txBody>
          <a:bodyPr/>
          <a:lstStyle/>
          <a:p>
            <a:fld id="{6A3F8AA1-51C9-4575-9302-FB123623A00B}" type="datetimeFigureOut">
              <a:rPr lang="hr-HR" smtClean="0"/>
              <a:t>4.6.2024.</a:t>
            </a:fld>
            <a:endParaRPr lang="hr-HR"/>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p>
            <a:fld id="{8E03D6F5-A1BB-443D-BF07-63558650127A}" type="slidenum">
              <a:rPr lang="hr-HR" smtClean="0"/>
              <a:t>‹#›</a:t>
            </a:fld>
            <a:endParaRPr lang="hr-HR"/>
          </a:p>
        </p:txBody>
      </p:sp>
    </p:spTree>
    <p:extLst>
      <p:ext uri="{BB962C8B-B14F-4D97-AF65-F5344CB8AC3E}">
        <p14:creationId xmlns:p14="http://schemas.microsoft.com/office/powerpoint/2010/main" val="16131632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Date Placeholder 2"/>
          <p:cNvSpPr>
            <a:spLocks noGrp="1"/>
          </p:cNvSpPr>
          <p:nvPr>
            <p:ph type="dt" sz="half" idx="10"/>
          </p:nvPr>
        </p:nvSpPr>
        <p:spPr/>
        <p:txBody>
          <a:bodyPr/>
          <a:lstStyle/>
          <a:p>
            <a:fld id="{6A3F8AA1-51C9-4575-9302-FB123623A00B}" type="datetimeFigureOut">
              <a:rPr lang="hr-HR" smtClean="0"/>
              <a:t>4.6.2024.</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8E03D6F5-A1BB-443D-BF07-63558650127A}" type="slidenum">
              <a:rPr lang="hr-HR" smtClean="0"/>
              <a:t>‹#›</a:t>
            </a:fld>
            <a:endParaRPr lang="hr-HR"/>
          </a:p>
        </p:txBody>
      </p:sp>
    </p:spTree>
    <p:extLst>
      <p:ext uri="{BB962C8B-B14F-4D97-AF65-F5344CB8AC3E}">
        <p14:creationId xmlns:p14="http://schemas.microsoft.com/office/powerpoint/2010/main" val="3554745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3F8AA1-51C9-4575-9302-FB123623A00B}" type="datetimeFigureOut">
              <a:rPr lang="hr-HR" smtClean="0"/>
              <a:t>4.6.2024.</a:t>
            </a:fld>
            <a:endParaRPr lang="hr-HR"/>
          </a:p>
        </p:txBody>
      </p:sp>
      <p:sp>
        <p:nvSpPr>
          <p:cNvPr id="3" name="Footer Placeholder 2"/>
          <p:cNvSpPr>
            <a:spLocks noGrp="1"/>
          </p:cNvSpPr>
          <p:nvPr>
            <p:ph type="ftr" sz="quarter" idx="11"/>
          </p:nvPr>
        </p:nvSpPr>
        <p:spPr/>
        <p:txBody>
          <a:bodyPr/>
          <a:lstStyle/>
          <a:p>
            <a:endParaRPr lang="hr-HR"/>
          </a:p>
        </p:txBody>
      </p:sp>
      <p:sp>
        <p:nvSpPr>
          <p:cNvPr id="4" name="Slide Number Placeholder 3"/>
          <p:cNvSpPr>
            <a:spLocks noGrp="1"/>
          </p:cNvSpPr>
          <p:nvPr>
            <p:ph type="sldNum" sz="quarter" idx="12"/>
          </p:nvPr>
        </p:nvSpPr>
        <p:spPr/>
        <p:txBody>
          <a:bodyPr/>
          <a:lstStyle/>
          <a:p>
            <a:fld id="{8E03D6F5-A1BB-443D-BF07-63558650127A}" type="slidenum">
              <a:rPr lang="hr-HR" smtClean="0"/>
              <a:t>‹#›</a:t>
            </a:fld>
            <a:endParaRPr lang="hr-HR"/>
          </a:p>
        </p:txBody>
      </p:sp>
    </p:spTree>
    <p:extLst>
      <p:ext uri="{BB962C8B-B14F-4D97-AF65-F5344CB8AC3E}">
        <p14:creationId xmlns:p14="http://schemas.microsoft.com/office/powerpoint/2010/main" val="33910889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hr-H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3F8AA1-51C9-4575-9302-FB123623A00B}" type="datetimeFigureOut">
              <a:rPr lang="hr-HR" smtClean="0"/>
              <a:t>4.6.2024.</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8E03D6F5-A1BB-443D-BF07-63558650127A}" type="slidenum">
              <a:rPr lang="hr-HR" smtClean="0"/>
              <a:t>‹#›</a:t>
            </a:fld>
            <a:endParaRPr lang="hr-HR"/>
          </a:p>
        </p:txBody>
      </p:sp>
    </p:spTree>
    <p:extLst>
      <p:ext uri="{BB962C8B-B14F-4D97-AF65-F5344CB8AC3E}">
        <p14:creationId xmlns:p14="http://schemas.microsoft.com/office/powerpoint/2010/main" val="5579965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hr-H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3F8AA1-51C9-4575-9302-FB123623A00B}" type="datetimeFigureOut">
              <a:rPr lang="hr-HR" smtClean="0"/>
              <a:t>4.6.2024.</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8E03D6F5-A1BB-443D-BF07-63558650127A}" type="slidenum">
              <a:rPr lang="hr-HR" smtClean="0"/>
              <a:t>‹#›</a:t>
            </a:fld>
            <a:endParaRPr lang="hr-HR"/>
          </a:p>
        </p:txBody>
      </p:sp>
    </p:spTree>
    <p:extLst>
      <p:ext uri="{BB962C8B-B14F-4D97-AF65-F5344CB8AC3E}">
        <p14:creationId xmlns:p14="http://schemas.microsoft.com/office/powerpoint/2010/main" val="2113456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hr-H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3F8AA1-51C9-4575-9302-FB123623A00B}" type="datetimeFigureOut">
              <a:rPr lang="hr-HR" smtClean="0"/>
              <a:t>4.6.2024.</a:t>
            </a:fld>
            <a:endParaRPr lang="hr-H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03D6F5-A1BB-443D-BF07-63558650127A}" type="slidenum">
              <a:rPr lang="hr-HR" smtClean="0"/>
              <a:t>‹#›</a:t>
            </a:fld>
            <a:endParaRPr lang="hr-HR"/>
          </a:p>
        </p:txBody>
      </p:sp>
    </p:spTree>
    <p:extLst>
      <p:ext uri="{BB962C8B-B14F-4D97-AF65-F5344CB8AC3E}">
        <p14:creationId xmlns:p14="http://schemas.microsoft.com/office/powerpoint/2010/main" val="20714136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shot 2018-12-06 at 16.04.3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12" y="821556"/>
            <a:ext cx="9144000" cy="6222249"/>
          </a:xfrm>
          <a:prstGeom prst="rect">
            <a:avLst/>
          </a:prstGeom>
        </p:spPr>
      </p:pic>
      <p:sp>
        <p:nvSpPr>
          <p:cNvPr id="2" name="Rectangle 1"/>
          <p:cNvSpPr/>
          <p:nvPr/>
        </p:nvSpPr>
        <p:spPr>
          <a:xfrm>
            <a:off x="8351345" y="-27384"/>
            <a:ext cx="699343" cy="8686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5" name="Rectangle 14"/>
          <p:cNvSpPr/>
          <p:nvPr/>
        </p:nvSpPr>
        <p:spPr>
          <a:xfrm>
            <a:off x="125069" y="558261"/>
            <a:ext cx="3260833" cy="494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0" name="Rectangle 9"/>
          <p:cNvSpPr/>
          <p:nvPr/>
        </p:nvSpPr>
        <p:spPr>
          <a:xfrm>
            <a:off x="171806" y="157979"/>
            <a:ext cx="3392082" cy="707886"/>
          </a:xfrm>
          <a:prstGeom prst="rect">
            <a:avLst/>
          </a:prstGeom>
        </p:spPr>
        <p:txBody>
          <a:bodyPr wrap="none">
            <a:spAutoFit/>
          </a:bodyPr>
          <a:lstStyle/>
          <a:p>
            <a:r>
              <a:rPr lang="hr-HR" sz="4000" b="1" dirty="0" smtClean="0"/>
              <a:t>GROUND PLAN</a:t>
            </a:r>
            <a:endParaRPr lang="hr-HR" sz="4000" b="1" dirty="0"/>
          </a:p>
        </p:txBody>
      </p:sp>
      <p:sp>
        <p:nvSpPr>
          <p:cNvPr id="11" name="Freeform 10"/>
          <p:cNvSpPr>
            <a:spLocks noChangeAspect="1"/>
          </p:cNvSpPr>
          <p:nvPr/>
        </p:nvSpPr>
        <p:spPr>
          <a:xfrm>
            <a:off x="4115590" y="157979"/>
            <a:ext cx="372945" cy="330381"/>
          </a:xfrm>
          <a:custGeom>
            <a:avLst/>
            <a:gdLst>
              <a:gd name="connsiteX0" fmla="*/ 195263 w 1752600"/>
              <a:gd name="connsiteY0" fmla="*/ 0 h 1552575"/>
              <a:gd name="connsiteX1" fmla="*/ 1752600 w 1752600"/>
              <a:gd name="connsiteY1" fmla="*/ 800100 h 1552575"/>
              <a:gd name="connsiteX2" fmla="*/ 1357313 w 1752600"/>
              <a:gd name="connsiteY2" fmla="*/ 1519238 h 1552575"/>
              <a:gd name="connsiteX3" fmla="*/ 1295400 w 1752600"/>
              <a:gd name="connsiteY3" fmla="*/ 1538288 h 1552575"/>
              <a:gd name="connsiteX4" fmla="*/ 1243013 w 1752600"/>
              <a:gd name="connsiteY4" fmla="*/ 1543050 h 1552575"/>
              <a:gd name="connsiteX5" fmla="*/ 1181100 w 1752600"/>
              <a:gd name="connsiteY5" fmla="*/ 1552575 h 1552575"/>
              <a:gd name="connsiteX6" fmla="*/ 1057275 w 1752600"/>
              <a:gd name="connsiteY6" fmla="*/ 1509713 h 1552575"/>
              <a:gd name="connsiteX7" fmla="*/ 971550 w 1752600"/>
              <a:gd name="connsiteY7" fmla="*/ 1428750 h 1552575"/>
              <a:gd name="connsiteX8" fmla="*/ 942975 w 1752600"/>
              <a:gd name="connsiteY8" fmla="*/ 1357313 h 1552575"/>
              <a:gd name="connsiteX9" fmla="*/ 914400 w 1752600"/>
              <a:gd name="connsiteY9" fmla="*/ 1295400 h 1552575"/>
              <a:gd name="connsiteX10" fmla="*/ 0 w 1752600"/>
              <a:gd name="connsiteY10" fmla="*/ 795338 h 1552575"/>
              <a:gd name="connsiteX11" fmla="*/ 228600 w 1752600"/>
              <a:gd name="connsiteY11" fmla="*/ 366713 h 1552575"/>
              <a:gd name="connsiteX12" fmla="*/ 47625 w 1752600"/>
              <a:gd name="connsiteY12" fmla="*/ 290513 h 1552575"/>
              <a:gd name="connsiteX13" fmla="*/ 195263 w 1752600"/>
              <a:gd name="connsiteY13" fmla="*/ 0 h 1552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52600" h="1552575">
                <a:moveTo>
                  <a:pt x="195263" y="0"/>
                </a:moveTo>
                <a:lnTo>
                  <a:pt x="1752600" y="800100"/>
                </a:lnTo>
                <a:lnTo>
                  <a:pt x="1357313" y="1519238"/>
                </a:lnTo>
                <a:lnTo>
                  <a:pt x="1295400" y="1538288"/>
                </a:lnTo>
                <a:lnTo>
                  <a:pt x="1243013" y="1543050"/>
                </a:lnTo>
                <a:lnTo>
                  <a:pt x="1181100" y="1552575"/>
                </a:lnTo>
                <a:lnTo>
                  <a:pt x="1057275" y="1509713"/>
                </a:lnTo>
                <a:lnTo>
                  <a:pt x="971550" y="1428750"/>
                </a:lnTo>
                <a:lnTo>
                  <a:pt x="942975" y="1357313"/>
                </a:lnTo>
                <a:lnTo>
                  <a:pt x="914400" y="1295400"/>
                </a:lnTo>
                <a:lnTo>
                  <a:pt x="0" y="795338"/>
                </a:lnTo>
                <a:lnTo>
                  <a:pt x="228600" y="366713"/>
                </a:lnTo>
                <a:lnTo>
                  <a:pt x="47625" y="290513"/>
                </a:lnTo>
                <a:lnTo>
                  <a:pt x="195263" y="0"/>
                </a:lnTo>
                <a:close/>
              </a:path>
            </a:pathLst>
          </a:cu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2" name="Freeform 11"/>
          <p:cNvSpPr>
            <a:spLocks noChangeAspect="1"/>
          </p:cNvSpPr>
          <p:nvPr/>
        </p:nvSpPr>
        <p:spPr>
          <a:xfrm>
            <a:off x="3670692" y="268701"/>
            <a:ext cx="417536" cy="395241"/>
          </a:xfrm>
          <a:custGeom>
            <a:avLst/>
            <a:gdLst>
              <a:gd name="connsiteX0" fmla="*/ 576263 w 1962150"/>
              <a:gd name="connsiteY0" fmla="*/ 0 h 1857375"/>
              <a:gd name="connsiteX1" fmla="*/ 1962150 w 1962150"/>
              <a:gd name="connsiteY1" fmla="*/ 723900 h 1857375"/>
              <a:gd name="connsiteX2" fmla="*/ 1885950 w 1962150"/>
              <a:gd name="connsiteY2" fmla="*/ 866775 h 1857375"/>
              <a:gd name="connsiteX3" fmla="*/ 1895475 w 1962150"/>
              <a:gd name="connsiteY3" fmla="*/ 1023937 h 1857375"/>
              <a:gd name="connsiteX4" fmla="*/ 1766888 w 1962150"/>
              <a:gd name="connsiteY4" fmla="*/ 1262062 h 1857375"/>
              <a:gd name="connsiteX5" fmla="*/ 1700213 w 1962150"/>
              <a:gd name="connsiteY5" fmla="*/ 1233487 h 1857375"/>
              <a:gd name="connsiteX6" fmla="*/ 1390650 w 1962150"/>
              <a:gd name="connsiteY6" fmla="*/ 1857375 h 1857375"/>
              <a:gd name="connsiteX7" fmla="*/ 0 w 1962150"/>
              <a:gd name="connsiteY7" fmla="*/ 1138237 h 1857375"/>
              <a:gd name="connsiteX8" fmla="*/ 185738 w 1962150"/>
              <a:gd name="connsiteY8" fmla="*/ 790575 h 1857375"/>
              <a:gd name="connsiteX9" fmla="*/ 114300 w 1962150"/>
              <a:gd name="connsiteY9" fmla="*/ 757237 h 1857375"/>
              <a:gd name="connsiteX10" fmla="*/ 461963 w 1962150"/>
              <a:gd name="connsiteY10" fmla="*/ 90487 h 1857375"/>
              <a:gd name="connsiteX11" fmla="*/ 576263 w 1962150"/>
              <a:gd name="connsiteY11" fmla="*/ 0 h 1857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62150" h="1857375">
                <a:moveTo>
                  <a:pt x="576263" y="0"/>
                </a:moveTo>
                <a:lnTo>
                  <a:pt x="1962150" y="723900"/>
                </a:lnTo>
                <a:lnTo>
                  <a:pt x="1885950" y="866775"/>
                </a:lnTo>
                <a:lnTo>
                  <a:pt x="1895475" y="1023937"/>
                </a:lnTo>
                <a:lnTo>
                  <a:pt x="1766888" y="1262062"/>
                </a:lnTo>
                <a:lnTo>
                  <a:pt x="1700213" y="1233487"/>
                </a:lnTo>
                <a:lnTo>
                  <a:pt x="1390650" y="1857375"/>
                </a:lnTo>
                <a:lnTo>
                  <a:pt x="0" y="1138237"/>
                </a:lnTo>
                <a:lnTo>
                  <a:pt x="185738" y="790575"/>
                </a:lnTo>
                <a:lnTo>
                  <a:pt x="114300" y="757237"/>
                </a:lnTo>
                <a:lnTo>
                  <a:pt x="461963" y="90487"/>
                </a:lnTo>
                <a:lnTo>
                  <a:pt x="576263" y="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3" name="Freeform 12"/>
          <p:cNvSpPr>
            <a:spLocks noChangeAspect="1"/>
          </p:cNvSpPr>
          <p:nvPr/>
        </p:nvSpPr>
        <p:spPr>
          <a:xfrm>
            <a:off x="4042894" y="205807"/>
            <a:ext cx="133774" cy="216876"/>
          </a:xfrm>
          <a:custGeom>
            <a:avLst/>
            <a:gdLst>
              <a:gd name="connsiteX0" fmla="*/ 476250 w 628650"/>
              <a:gd name="connsiteY0" fmla="*/ 0 h 1019175"/>
              <a:gd name="connsiteX1" fmla="*/ 0 w 628650"/>
              <a:gd name="connsiteY1" fmla="*/ 947738 h 1019175"/>
              <a:gd name="connsiteX2" fmla="*/ 147638 w 628650"/>
              <a:gd name="connsiteY2" fmla="*/ 1019175 h 1019175"/>
              <a:gd name="connsiteX3" fmla="*/ 628650 w 628650"/>
              <a:gd name="connsiteY3" fmla="*/ 71438 h 1019175"/>
              <a:gd name="connsiteX4" fmla="*/ 476250 w 628650"/>
              <a:gd name="connsiteY4" fmla="*/ 0 h 1019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8650" h="1019175">
                <a:moveTo>
                  <a:pt x="476250" y="0"/>
                </a:moveTo>
                <a:lnTo>
                  <a:pt x="0" y="947738"/>
                </a:lnTo>
                <a:lnTo>
                  <a:pt x="147638" y="1019175"/>
                </a:lnTo>
                <a:lnTo>
                  <a:pt x="628650" y="71438"/>
                </a:lnTo>
                <a:lnTo>
                  <a:pt x="476250" y="0"/>
                </a:ln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grpSp>
        <p:nvGrpSpPr>
          <p:cNvPr id="3" name="Group 2"/>
          <p:cNvGrpSpPr/>
          <p:nvPr/>
        </p:nvGrpSpPr>
        <p:grpSpPr>
          <a:xfrm>
            <a:off x="2665823" y="4263479"/>
            <a:ext cx="5616624" cy="1973833"/>
            <a:chOff x="2665823" y="4263479"/>
            <a:chExt cx="5616624" cy="1973833"/>
          </a:xfrm>
        </p:grpSpPr>
        <p:sp>
          <p:nvSpPr>
            <p:cNvPr id="7" name="Rectangle 6"/>
            <p:cNvSpPr/>
            <p:nvPr/>
          </p:nvSpPr>
          <p:spPr>
            <a:xfrm>
              <a:off x="2665823" y="4725144"/>
              <a:ext cx="5616624" cy="1512168"/>
            </a:xfrm>
            <a:prstGeom prst="rect">
              <a:avLst/>
            </a:prstGeom>
            <a:solidFill>
              <a:srgbClr val="0000FF">
                <a:alpha val="34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3275856" y="4263479"/>
              <a:ext cx="4352089" cy="461665"/>
            </a:xfrm>
            <a:prstGeom prst="rect">
              <a:avLst/>
            </a:prstGeom>
          </p:spPr>
          <p:txBody>
            <a:bodyPr wrap="none">
              <a:spAutoFit/>
            </a:bodyPr>
            <a:lstStyle/>
            <a:p>
              <a:r>
                <a:rPr lang="hr-HR" sz="2400" b="1" dirty="0" smtClean="0">
                  <a:solidFill>
                    <a:schemeClr val="accent1">
                      <a:lumMod val="75000"/>
                    </a:schemeClr>
                  </a:solidFill>
                </a:rPr>
                <a:t>WAWE TANK – AQUIFER MODEL</a:t>
              </a:r>
              <a:endParaRPr lang="hr-HR" sz="2400" b="1" dirty="0">
                <a:solidFill>
                  <a:schemeClr val="accent1">
                    <a:lumMod val="75000"/>
                  </a:schemeClr>
                </a:solidFill>
              </a:endParaRPr>
            </a:p>
          </p:txBody>
        </p:sp>
        <p:sp>
          <p:nvSpPr>
            <p:cNvPr id="19" name="Rectangle 18"/>
            <p:cNvSpPr/>
            <p:nvPr/>
          </p:nvSpPr>
          <p:spPr>
            <a:xfrm>
              <a:off x="2829543" y="5171326"/>
              <a:ext cx="1104790" cy="923330"/>
            </a:xfrm>
            <a:prstGeom prst="rect">
              <a:avLst/>
            </a:prstGeom>
          </p:spPr>
          <p:txBody>
            <a:bodyPr wrap="none">
              <a:spAutoFit/>
            </a:bodyPr>
            <a:lstStyle/>
            <a:p>
              <a:r>
                <a:rPr lang="hr-HR" sz="5400" b="1" dirty="0" smtClean="0">
                  <a:solidFill>
                    <a:schemeClr val="bg1"/>
                  </a:solidFill>
                </a:rPr>
                <a:t>❶</a:t>
              </a:r>
              <a:endParaRPr lang="hr-HR" sz="5400" b="1" dirty="0">
                <a:solidFill>
                  <a:schemeClr val="bg1"/>
                </a:solidFill>
              </a:endParaRPr>
            </a:p>
          </p:txBody>
        </p:sp>
      </p:grpSp>
      <p:grpSp>
        <p:nvGrpSpPr>
          <p:cNvPr id="4" name="Group 3"/>
          <p:cNvGrpSpPr/>
          <p:nvPr/>
        </p:nvGrpSpPr>
        <p:grpSpPr>
          <a:xfrm>
            <a:off x="1585703" y="2564904"/>
            <a:ext cx="6120680" cy="1235604"/>
            <a:chOff x="1585703" y="2564904"/>
            <a:chExt cx="6120680" cy="1235604"/>
          </a:xfrm>
        </p:grpSpPr>
        <p:sp>
          <p:nvSpPr>
            <p:cNvPr id="8" name="Rectangle 7"/>
            <p:cNvSpPr/>
            <p:nvPr/>
          </p:nvSpPr>
          <p:spPr>
            <a:xfrm>
              <a:off x="1585703" y="2564904"/>
              <a:ext cx="6120680" cy="864096"/>
            </a:xfrm>
            <a:prstGeom prst="rect">
              <a:avLst/>
            </a:prstGeom>
            <a:solidFill>
              <a:srgbClr val="FF0000">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2574258" y="3338843"/>
              <a:ext cx="4143570" cy="461665"/>
            </a:xfrm>
            <a:prstGeom prst="rect">
              <a:avLst/>
            </a:prstGeom>
          </p:spPr>
          <p:txBody>
            <a:bodyPr wrap="none">
              <a:spAutoFit/>
            </a:bodyPr>
            <a:lstStyle/>
            <a:p>
              <a:r>
                <a:rPr lang="hr-HR" sz="2400" b="1" dirty="0" smtClean="0">
                  <a:solidFill>
                    <a:srgbClr val="C00000"/>
                  </a:solidFill>
                </a:rPr>
                <a:t>WAWE TANK – FLOW CHANNEL</a:t>
              </a:r>
              <a:endParaRPr lang="hr-HR" sz="2400" b="1" dirty="0">
                <a:solidFill>
                  <a:srgbClr val="C00000"/>
                </a:solidFill>
              </a:endParaRPr>
            </a:p>
          </p:txBody>
        </p:sp>
        <p:sp>
          <p:nvSpPr>
            <p:cNvPr id="20" name="Rectangle 19"/>
            <p:cNvSpPr/>
            <p:nvPr/>
          </p:nvSpPr>
          <p:spPr>
            <a:xfrm>
              <a:off x="6523612" y="2564904"/>
              <a:ext cx="1104790" cy="923330"/>
            </a:xfrm>
            <a:prstGeom prst="rect">
              <a:avLst/>
            </a:prstGeom>
          </p:spPr>
          <p:txBody>
            <a:bodyPr wrap="none">
              <a:spAutoFit/>
            </a:bodyPr>
            <a:lstStyle/>
            <a:p>
              <a:r>
                <a:rPr lang="hr-HR" sz="5400" b="1" dirty="0" smtClean="0">
                  <a:solidFill>
                    <a:schemeClr val="bg1"/>
                  </a:solidFill>
                </a:rPr>
                <a:t>❷</a:t>
              </a:r>
              <a:endParaRPr lang="hr-HR" sz="5400" b="1" dirty="0">
                <a:solidFill>
                  <a:schemeClr val="bg1"/>
                </a:solidFill>
              </a:endParaRPr>
            </a:p>
          </p:txBody>
        </p:sp>
      </p:grpSp>
      <p:grpSp>
        <p:nvGrpSpPr>
          <p:cNvPr id="22" name="Group 21"/>
          <p:cNvGrpSpPr/>
          <p:nvPr/>
        </p:nvGrpSpPr>
        <p:grpSpPr>
          <a:xfrm>
            <a:off x="1331640" y="3604103"/>
            <a:ext cx="1242618" cy="2674130"/>
            <a:chOff x="1331640" y="3604103"/>
            <a:chExt cx="1242618" cy="2674130"/>
          </a:xfrm>
        </p:grpSpPr>
        <p:sp>
          <p:nvSpPr>
            <p:cNvPr id="9" name="Rectangle 8"/>
            <p:cNvSpPr/>
            <p:nvPr/>
          </p:nvSpPr>
          <p:spPr>
            <a:xfrm>
              <a:off x="1441687" y="3789040"/>
              <a:ext cx="576064" cy="2304256"/>
            </a:xfrm>
            <a:prstGeom prst="rect">
              <a:avLst/>
            </a:prstGeom>
            <a:solidFill>
              <a:srgbClr val="008000">
                <a:alpha val="43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rot="16200000">
              <a:off x="944806" y="4648780"/>
              <a:ext cx="2674130" cy="584775"/>
            </a:xfrm>
            <a:prstGeom prst="rect">
              <a:avLst/>
            </a:prstGeom>
          </p:spPr>
          <p:txBody>
            <a:bodyPr wrap="none">
              <a:spAutoFit/>
            </a:bodyPr>
            <a:lstStyle/>
            <a:p>
              <a:r>
                <a:rPr lang="hr-HR" sz="3200" b="1" dirty="0" smtClean="0">
                  <a:solidFill>
                    <a:schemeClr val="accent3">
                      <a:lumMod val="50000"/>
                    </a:schemeClr>
                  </a:solidFill>
                </a:rPr>
                <a:t>WIND TUNNEL</a:t>
              </a:r>
              <a:endParaRPr lang="hr-HR" sz="3200" b="1" dirty="0">
                <a:solidFill>
                  <a:schemeClr val="accent3">
                    <a:lumMod val="50000"/>
                  </a:schemeClr>
                </a:solidFill>
              </a:endParaRPr>
            </a:p>
          </p:txBody>
        </p:sp>
        <p:sp>
          <p:nvSpPr>
            <p:cNvPr id="21" name="Rectangle 20"/>
            <p:cNvSpPr/>
            <p:nvPr/>
          </p:nvSpPr>
          <p:spPr>
            <a:xfrm>
              <a:off x="1331640" y="5373216"/>
              <a:ext cx="798617" cy="646331"/>
            </a:xfrm>
            <a:prstGeom prst="rect">
              <a:avLst/>
            </a:prstGeom>
          </p:spPr>
          <p:txBody>
            <a:bodyPr wrap="none">
              <a:spAutoFit/>
            </a:bodyPr>
            <a:lstStyle/>
            <a:p>
              <a:r>
                <a:rPr lang="hr-HR" sz="3600" b="1" dirty="0" smtClean="0">
                  <a:solidFill>
                    <a:schemeClr val="bg1"/>
                  </a:solidFill>
                </a:rPr>
                <a:t>❸</a:t>
              </a:r>
              <a:endParaRPr lang="hr-HR" sz="3600" b="1" dirty="0">
                <a:solidFill>
                  <a:schemeClr val="bg1"/>
                </a:solidFill>
              </a:endParaRPr>
            </a:p>
          </p:txBody>
        </p:sp>
      </p:grpSp>
    </p:spTree>
    <p:extLst>
      <p:ext uri="{BB962C8B-B14F-4D97-AF65-F5344CB8AC3E}">
        <p14:creationId xmlns:p14="http://schemas.microsoft.com/office/powerpoint/2010/main" val="3453737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170146"/>
            <a:ext cx="9055941" cy="461665"/>
          </a:xfrm>
          <a:prstGeom prst="rect">
            <a:avLst/>
          </a:prstGeom>
        </p:spPr>
        <p:txBody>
          <a:bodyPr wrap="none">
            <a:spAutoFit/>
          </a:bodyPr>
          <a:lstStyle/>
          <a:p>
            <a:r>
              <a:rPr lang="hr-HR" sz="2400" b="1" dirty="0" smtClean="0"/>
              <a:t>❶ </a:t>
            </a:r>
            <a:r>
              <a:rPr lang="en-US" sz="2400" b="1" dirty="0"/>
              <a:t>MEASURING TECHNOLOGIES, DATA ACQUISITION &amp; EQUIPMENT</a:t>
            </a:r>
            <a:endParaRPr lang="hr-HR" sz="2400" b="1" dirty="0"/>
          </a:p>
        </p:txBody>
      </p:sp>
      <p:sp>
        <p:nvSpPr>
          <p:cNvPr id="3" name="Oval 2"/>
          <p:cNvSpPr/>
          <p:nvPr/>
        </p:nvSpPr>
        <p:spPr>
          <a:xfrm>
            <a:off x="440405" y="219988"/>
            <a:ext cx="360040" cy="3600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4" name="Rectangle 3"/>
          <p:cNvSpPr/>
          <p:nvPr/>
        </p:nvSpPr>
        <p:spPr>
          <a:xfrm>
            <a:off x="355086" y="834242"/>
            <a:ext cx="8021018" cy="954107"/>
          </a:xfrm>
          <a:prstGeom prst="rect">
            <a:avLst/>
          </a:prstGeom>
        </p:spPr>
        <p:txBody>
          <a:bodyPr wrap="square">
            <a:spAutoFit/>
          </a:bodyPr>
          <a:lstStyle/>
          <a:p>
            <a:r>
              <a:rPr lang="hr-HR" sz="2800" dirty="0"/>
              <a:t>STEREOSCOPIC AND TOMOGRAPHIC PARTICLE IMAGE VELOCIMETRY (PIV)</a:t>
            </a:r>
          </a:p>
        </p:txBody>
      </p:sp>
      <p:sp>
        <p:nvSpPr>
          <p:cNvPr id="5" name="Rectangle 4"/>
          <p:cNvSpPr/>
          <p:nvPr/>
        </p:nvSpPr>
        <p:spPr>
          <a:xfrm>
            <a:off x="0" y="2132856"/>
            <a:ext cx="4572000" cy="3139321"/>
          </a:xfrm>
          <a:prstGeom prst="rect">
            <a:avLst/>
          </a:prstGeom>
        </p:spPr>
        <p:txBody>
          <a:bodyPr>
            <a:spAutoFit/>
          </a:bodyPr>
          <a:lstStyle/>
          <a:p>
            <a:r>
              <a:rPr lang="hr-HR" b="1" dirty="0"/>
              <a:t>PIV/LIF </a:t>
            </a:r>
            <a:r>
              <a:rPr lang="hr-HR" b="1" dirty="0" err="1"/>
              <a:t>system</a:t>
            </a:r>
            <a:r>
              <a:rPr lang="hr-HR" b="1" dirty="0" smtClean="0"/>
              <a:t>:</a:t>
            </a:r>
          </a:p>
          <a:p>
            <a:endParaRPr lang="hr-HR" b="1" dirty="0"/>
          </a:p>
          <a:p>
            <a:pPr marL="285750" indent="-285750">
              <a:buFont typeface="Arial" panose="020B0604020202020204" pitchFamily="34" charset="0"/>
              <a:buChar char="•"/>
            </a:pPr>
            <a:r>
              <a:rPr lang="hr-HR" dirty="0"/>
              <a:t>4 </a:t>
            </a:r>
            <a:r>
              <a:rPr lang="hr-HR" dirty="0" err="1"/>
              <a:t>high</a:t>
            </a:r>
            <a:r>
              <a:rPr lang="hr-HR" dirty="0"/>
              <a:t> </a:t>
            </a:r>
            <a:r>
              <a:rPr lang="hr-HR" dirty="0" err="1"/>
              <a:t>speed</a:t>
            </a:r>
            <a:r>
              <a:rPr lang="hr-HR" dirty="0"/>
              <a:t> </a:t>
            </a:r>
            <a:r>
              <a:rPr lang="hr-HR" dirty="0" err="1"/>
              <a:t>cMOS</a:t>
            </a:r>
            <a:r>
              <a:rPr lang="hr-HR" dirty="0"/>
              <a:t> </a:t>
            </a:r>
            <a:r>
              <a:rPr lang="hr-HR" dirty="0" err="1"/>
              <a:t>cameras</a:t>
            </a:r>
            <a:r>
              <a:rPr lang="hr-HR" dirty="0"/>
              <a:t> (5.5 </a:t>
            </a:r>
            <a:r>
              <a:rPr lang="hr-HR" dirty="0" err="1"/>
              <a:t>Megapixel</a:t>
            </a:r>
            <a:r>
              <a:rPr lang="hr-HR" dirty="0"/>
              <a:t> </a:t>
            </a:r>
            <a:r>
              <a:rPr lang="hr-HR" dirty="0" err="1"/>
              <a:t>scientific</a:t>
            </a:r>
            <a:r>
              <a:rPr lang="hr-HR" dirty="0"/>
              <a:t> CMOS </a:t>
            </a:r>
            <a:r>
              <a:rPr lang="hr-HR" dirty="0" err="1"/>
              <a:t>camera</a:t>
            </a:r>
            <a:r>
              <a:rPr lang="hr-HR" dirty="0"/>
              <a:t> </a:t>
            </a:r>
            <a:r>
              <a:rPr lang="hr-HR" dirty="0" err="1"/>
              <a:t>with</a:t>
            </a:r>
            <a:r>
              <a:rPr lang="hr-HR" dirty="0"/>
              <a:t> dual-</a:t>
            </a:r>
            <a:r>
              <a:rPr lang="hr-HR" dirty="0" err="1"/>
              <a:t>frame</a:t>
            </a:r>
            <a:r>
              <a:rPr lang="hr-HR" dirty="0"/>
              <a:t>-</a:t>
            </a:r>
            <a:r>
              <a:rPr lang="hr-HR" dirty="0" err="1"/>
              <a:t>technique</a:t>
            </a:r>
            <a:r>
              <a:rPr lang="hr-HR" dirty="0"/>
              <a:t> for </a:t>
            </a:r>
            <a:r>
              <a:rPr lang="hr-HR" dirty="0" err="1"/>
              <a:t>cross</a:t>
            </a:r>
            <a:r>
              <a:rPr lang="hr-HR" dirty="0"/>
              <a:t> </a:t>
            </a:r>
            <a:r>
              <a:rPr lang="hr-HR" dirty="0" err="1"/>
              <a:t>correlation</a:t>
            </a:r>
            <a:r>
              <a:rPr lang="hr-HR" dirty="0"/>
              <a:t> </a:t>
            </a:r>
            <a:r>
              <a:rPr lang="hr-HR" dirty="0" err="1"/>
              <a:t>with</a:t>
            </a:r>
            <a:r>
              <a:rPr lang="hr-HR" dirty="0"/>
              <a:t> 120 ns min. time </a:t>
            </a:r>
            <a:r>
              <a:rPr lang="hr-HR" dirty="0" err="1"/>
              <a:t>separation</a:t>
            </a:r>
            <a:r>
              <a:rPr lang="hr-HR" dirty="0"/>
              <a:t> </a:t>
            </a:r>
            <a:r>
              <a:rPr lang="hr-HR" dirty="0" err="1"/>
              <a:t>and</a:t>
            </a:r>
            <a:r>
              <a:rPr lang="hr-HR" dirty="0"/>
              <a:t> </a:t>
            </a:r>
            <a:r>
              <a:rPr lang="hr-HR" dirty="0" err="1"/>
              <a:t>sensor</a:t>
            </a:r>
            <a:r>
              <a:rPr lang="hr-HR" dirty="0"/>
              <a:t> </a:t>
            </a:r>
            <a:r>
              <a:rPr lang="hr-HR" dirty="0" err="1"/>
              <a:t>resolution</a:t>
            </a:r>
            <a:r>
              <a:rPr lang="hr-HR" dirty="0"/>
              <a:t>: 2560 x 2160 </a:t>
            </a:r>
            <a:r>
              <a:rPr lang="hr-HR" dirty="0" err="1"/>
              <a:t>pixel</a:t>
            </a:r>
            <a:r>
              <a:rPr lang="hr-HR" dirty="0" smtClean="0"/>
              <a:t>)</a:t>
            </a:r>
          </a:p>
          <a:p>
            <a:pPr marL="285750" indent="-285750">
              <a:buFont typeface="Arial" panose="020B0604020202020204" pitchFamily="34" charset="0"/>
              <a:buChar char="•"/>
            </a:pPr>
            <a:endParaRPr lang="hr-HR" dirty="0"/>
          </a:p>
          <a:p>
            <a:pPr marL="285750" indent="-285750">
              <a:buFont typeface="Arial" panose="020B0604020202020204" pitchFamily="34" charset="0"/>
              <a:buChar char="•"/>
            </a:pPr>
            <a:r>
              <a:rPr lang="hr-HR" dirty="0" err="1"/>
              <a:t>Nd</a:t>
            </a:r>
            <a:r>
              <a:rPr lang="hr-HR" dirty="0"/>
              <a:t>:YAG </a:t>
            </a:r>
            <a:r>
              <a:rPr lang="hr-HR" dirty="0" err="1"/>
              <a:t>double</a:t>
            </a:r>
            <a:r>
              <a:rPr lang="hr-HR" dirty="0"/>
              <a:t>-</a:t>
            </a:r>
            <a:r>
              <a:rPr lang="hr-HR" dirty="0" err="1"/>
              <a:t>cavity</a:t>
            </a:r>
            <a:r>
              <a:rPr lang="hr-HR" dirty="0"/>
              <a:t> Laser (Nano TRL 425-10 PIV; pulse </a:t>
            </a:r>
            <a:r>
              <a:rPr lang="hr-HR" dirty="0" err="1"/>
              <a:t>energy</a:t>
            </a:r>
            <a:r>
              <a:rPr lang="hr-HR" dirty="0"/>
              <a:t>: 2x 425 </a:t>
            </a:r>
            <a:r>
              <a:rPr lang="hr-HR" dirty="0" err="1"/>
              <a:t>mJ</a:t>
            </a:r>
            <a:r>
              <a:rPr lang="hr-HR" dirty="0"/>
              <a:t>; </a:t>
            </a:r>
            <a:r>
              <a:rPr lang="hr-HR" dirty="0" err="1"/>
              <a:t>wavelength</a:t>
            </a:r>
            <a:r>
              <a:rPr lang="hr-HR" dirty="0"/>
              <a:t>: 532 nm;</a:t>
            </a:r>
            <a:r>
              <a:rPr lang="hr-HR" dirty="0" err="1"/>
              <a:t>repetition</a:t>
            </a:r>
            <a:r>
              <a:rPr lang="hr-HR" dirty="0"/>
              <a:t> rate: 10 Hz</a:t>
            </a:r>
            <a:r>
              <a:rPr lang="hr-HR" dirty="0" smtClean="0"/>
              <a:t>)</a:t>
            </a:r>
            <a:endParaRPr lang="hr-HR" dirty="0"/>
          </a:p>
        </p:txBody>
      </p:sp>
      <p:pic>
        <p:nvPicPr>
          <p:cNvPr id="6" name="Picture 5"/>
          <p:cNvPicPr>
            <a:picLocks noChangeAspect="1"/>
          </p:cNvPicPr>
          <p:nvPr/>
        </p:nvPicPr>
        <p:blipFill rotWithShape="1">
          <a:blip r:embed="rId2"/>
          <a:srcRect r="22026"/>
          <a:stretch/>
        </p:blipFill>
        <p:spPr>
          <a:xfrm>
            <a:off x="4749564" y="1916832"/>
            <a:ext cx="4176464" cy="3760403"/>
          </a:xfrm>
          <a:prstGeom prst="rect">
            <a:avLst/>
          </a:prstGeom>
        </p:spPr>
      </p:pic>
      <p:sp>
        <p:nvSpPr>
          <p:cNvPr id="7" name="Rectangle 6"/>
          <p:cNvSpPr/>
          <p:nvPr/>
        </p:nvSpPr>
        <p:spPr>
          <a:xfrm>
            <a:off x="384507" y="159023"/>
            <a:ext cx="453970" cy="461665"/>
          </a:xfrm>
          <a:prstGeom prst="rect">
            <a:avLst/>
          </a:prstGeom>
        </p:spPr>
        <p:txBody>
          <a:bodyPr wrap="none">
            <a:spAutoFit/>
          </a:bodyPr>
          <a:lstStyle/>
          <a:p>
            <a:r>
              <a:rPr lang="hr-HR" sz="2400" b="1" dirty="0">
                <a:solidFill>
                  <a:schemeClr val="bg1"/>
                </a:solidFill>
              </a:rPr>
              <a:t>M</a:t>
            </a:r>
          </a:p>
        </p:txBody>
      </p:sp>
    </p:spTree>
    <p:extLst>
      <p:ext uri="{BB962C8B-B14F-4D97-AF65-F5344CB8AC3E}">
        <p14:creationId xmlns:p14="http://schemas.microsoft.com/office/powerpoint/2010/main" val="14278560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5086" y="834242"/>
            <a:ext cx="8021018" cy="954107"/>
          </a:xfrm>
          <a:prstGeom prst="rect">
            <a:avLst/>
          </a:prstGeom>
        </p:spPr>
        <p:txBody>
          <a:bodyPr wrap="square">
            <a:spAutoFit/>
          </a:bodyPr>
          <a:lstStyle/>
          <a:p>
            <a:r>
              <a:rPr lang="hr-HR" sz="2800" dirty="0"/>
              <a:t>STEREOSCOPIC AND TOMOGRAPHIC PARTICLE IMAGE VELOCIMETRY (PIV)</a:t>
            </a:r>
          </a:p>
        </p:txBody>
      </p:sp>
      <p:pic>
        <p:nvPicPr>
          <p:cNvPr id="6" name="Picture 5"/>
          <p:cNvPicPr>
            <a:picLocks noChangeAspect="1"/>
          </p:cNvPicPr>
          <p:nvPr/>
        </p:nvPicPr>
        <p:blipFill rotWithShape="1">
          <a:blip r:embed="rId2"/>
          <a:srcRect l="3011" t="21561" r="3768" b="4020"/>
          <a:stretch/>
        </p:blipFill>
        <p:spPr>
          <a:xfrm>
            <a:off x="1568241" y="1912878"/>
            <a:ext cx="6336704" cy="4876431"/>
          </a:xfrm>
          <a:prstGeom prst="rect">
            <a:avLst/>
          </a:prstGeom>
        </p:spPr>
      </p:pic>
      <p:sp>
        <p:nvSpPr>
          <p:cNvPr id="7" name="Rectangle 6"/>
          <p:cNvSpPr/>
          <p:nvPr/>
        </p:nvSpPr>
        <p:spPr>
          <a:xfrm>
            <a:off x="323528" y="170146"/>
            <a:ext cx="9055941" cy="461665"/>
          </a:xfrm>
          <a:prstGeom prst="rect">
            <a:avLst/>
          </a:prstGeom>
        </p:spPr>
        <p:txBody>
          <a:bodyPr wrap="none">
            <a:spAutoFit/>
          </a:bodyPr>
          <a:lstStyle/>
          <a:p>
            <a:r>
              <a:rPr lang="hr-HR" sz="2400" b="1" dirty="0" smtClean="0"/>
              <a:t>❶ </a:t>
            </a:r>
            <a:r>
              <a:rPr lang="en-US" sz="2400" b="1" dirty="0"/>
              <a:t>MEASURING TECHNOLOGIES, DATA ACQUISITION &amp; EQUIPMENT</a:t>
            </a:r>
            <a:endParaRPr lang="hr-HR" sz="2400" b="1" dirty="0"/>
          </a:p>
        </p:txBody>
      </p:sp>
      <p:sp>
        <p:nvSpPr>
          <p:cNvPr id="8" name="Oval 7"/>
          <p:cNvSpPr/>
          <p:nvPr/>
        </p:nvSpPr>
        <p:spPr>
          <a:xfrm>
            <a:off x="440405" y="219988"/>
            <a:ext cx="360040" cy="3600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9" name="Rectangle 8"/>
          <p:cNvSpPr/>
          <p:nvPr/>
        </p:nvSpPr>
        <p:spPr>
          <a:xfrm>
            <a:off x="384507" y="159023"/>
            <a:ext cx="453970" cy="461665"/>
          </a:xfrm>
          <a:prstGeom prst="rect">
            <a:avLst/>
          </a:prstGeom>
        </p:spPr>
        <p:txBody>
          <a:bodyPr wrap="none">
            <a:spAutoFit/>
          </a:bodyPr>
          <a:lstStyle/>
          <a:p>
            <a:r>
              <a:rPr lang="hr-HR" sz="2400" b="1" dirty="0">
                <a:solidFill>
                  <a:schemeClr val="bg1"/>
                </a:solidFill>
              </a:rPr>
              <a:t>M</a:t>
            </a:r>
          </a:p>
        </p:txBody>
      </p:sp>
    </p:spTree>
    <p:extLst>
      <p:ext uri="{BB962C8B-B14F-4D97-AF65-F5344CB8AC3E}">
        <p14:creationId xmlns:p14="http://schemas.microsoft.com/office/powerpoint/2010/main" val="2278390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23528" y="1549707"/>
            <a:ext cx="8640960" cy="5281203"/>
          </a:xfrm>
          <a:prstGeom prst="rect">
            <a:avLst/>
          </a:prstGeom>
        </p:spPr>
      </p:pic>
      <p:sp>
        <p:nvSpPr>
          <p:cNvPr id="4" name="Rectangle 3"/>
          <p:cNvSpPr/>
          <p:nvPr/>
        </p:nvSpPr>
        <p:spPr>
          <a:xfrm>
            <a:off x="355086" y="834242"/>
            <a:ext cx="8021018" cy="954107"/>
          </a:xfrm>
          <a:prstGeom prst="rect">
            <a:avLst/>
          </a:prstGeom>
        </p:spPr>
        <p:txBody>
          <a:bodyPr wrap="square">
            <a:spAutoFit/>
          </a:bodyPr>
          <a:lstStyle/>
          <a:p>
            <a:r>
              <a:rPr lang="hr-HR" sz="2800" dirty="0"/>
              <a:t>STEREOSCOPIC AND TOMOGRAPHIC PARTICLE IMAGE VELOCIMETRY (PIV)</a:t>
            </a:r>
          </a:p>
        </p:txBody>
      </p:sp>
      <p:sp>
        <p:nvSpPr>
          <p:cNvPr id="7" name="Rectangle 6"/>
          <p:cNvSpPr/>
          <p:nvPr/>
        </p:nvSpPr>
        <p:spPr>
          <a:xfrm>
            <a:off x="323528" y="170146"/>
            <a:ext cx="9055941" cy="461665"/>
          </a:xfrm>
          <a:prstGeom prst="rect">
            <a:avLst/>
          </a:prstGeom>
        </p:spPr>
        <p:txBody>
          <a:bodyPr wrap="none">
            <a:spAutoFit/>
          </a:bodyPr>
          <a:lstStyle/>
          <a:p>
            <a:r>
              <a:rPr lang="hr-HR" sz="2400" b="1" dirty="0" smtClean="0"/>
              <a:t>❶ </a:t>
            </a:r>
            <a:r>
              <a:rPr lang="en-US" sz="2400" b="1" dirty="0"/>
              <a:t>MEASURING TECHNOLOGIES, DATA ACQUISITION &amp; EQUIPMENT</a:t>
            </a:r>
            <a:endParaRPr lang="hr-HR" sz="2400" b="1" dirty="0"/>
          </a:p>
        </p:txBody>
      </p:sp>
      <p:sp>
        <p:nvSpPr>
          <p:cNvPr id="8" name="Oval 7"/>
          <p:cNvSpPr/>
          <p:nvPr/>
        </p:nvSpPr>
        <p:spPr>
          <a:xfrm>
            <a:off x="440405" y="219988"/>
            <a:ext cx="360040" cy="3600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9" name="Rectangle 8"/>
          <p:cNvSpPr/>
          <p:nvPr/>
        </p:nvSpPr>
        <p:spPr>
          <a:xfrm>
            <a:off x="384507" y="159023"/>
            <a:ext cx="453970" cy="461665"/>
          </a:xfrm>
          <a:prstGeom prst="rect">
            <a:avLst/>
          </a:prstGeom>
        </p:spPr>
        <p:txBody>
          <a:bodyPr wrap="none">
            <a:spAutoFit/>
          </a:bodyPr>
          <a:lstStyle/>
          <a:p>
            <a:r>
              <a:rPr lang="hr-HR" sz="2400" b="1" dirty="0">
                <a:solidFill>
                  <a:schemeClr val="bg1"/>
                </a:solidFill>
              </a:rPr>
              <a:t>M</a:t>
            </a:r>
          </a:p>
        </p:txBody>
      </p:sp>
    </p:spTree>
    <p:extLst>
      <p:ext uri="{BB962C8B-B14F-4D97-AF65-F5344CB8AC3E}">
        <p14:creationId xmlns:p14="http://schemas.microsoft.com/office/powerpoint/2010/main" val="36198162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9016" y="764704"/>
            <a:ext cx="8021018" cy="523220"/>
          </a:xfrm>
          <a:prstGeom prst="rect">
            <a:avLst/>
          </a:prstGeom>
        </p:spPr>
        <p:txBody>
          <a:bodyPr wrap="square">
            <a:spAutoFit/>
          </a:bodyPr>
          <a:lstStyle/>
          <a:p>
            <a:r>
              <a:rPr lang="hr-HR" sz="2800" dirty="0"/>
              <a:t>LASER INDUCED FLUORESCENCE(LIF)</a:t>
            </a:r>
          </a:p>
        </p:txBody>
      </p:sp>
      <p:sp>
        <p:nvSpPr>
          <p:cNvPr id="7" name="Rectangle 6"/>
          <p:cNvSpPr/>
          <p:nvPr/>
        </p:nvSpPr>
        <p:spPr>
          <a:xfrm>
            <a:off x="440404" y="2132804"/>
            <a:ext cx="3771555" cy="3416320"/>
          </a:xfrm>
          <a:prstGeom prst="rect">
            <a:avLst/>
          </a:prstGeom>
        </p:spPr>
        <p:txBody>
          <a:bodyPr wrap="square">
            <a:spAutoFit/>
          </a:bodyPr>
          <a:lstStyle/>
          <a:p>
            <a:r>
              <a:rPr lang="hr-HR" b="1" dirty="0"/>
              <a:t>LIF </a:t>
            </a:r>
            <a:r>
              <a:rPr lang="hr-HR" b="1" dirty="0" err="1"/>
              <a:t>system</a:t>
            </a:r>
            <a:r>
              <a:rPr lang="hr-HR" b="1" dirty="0"/>
              <a:t>:</a:t>
            </a:r>
          </a:p>
          <a:p>
            <a:pPr algn="just"/>
            <a:endParaRPr lang="hr-HR" dirty="0" smtClean="0"/>
          </a:p>
          <a:p>
            <a:pPr algn="just"/>
            <a:r>
              <a:rPr lang="hr-HR" dirty="0" smtClean="0"/>
              <a:t>L</a:t>
            </a:r>
            <a:r>
              <a:rPr lang="en-US" dirty="0" err="1"/>
              <a:t>aser</a:t>
            </a:r>
            <a:r>
              <a:rPr lang="en-US" dirty="0"/>
              <a:t> imaging systems measure scalar flow properties such as concentration, mixture fraction, fluid composition and temperature in various fluid dynamical applications. For scalar laser imaging in fluids Laser Induced Fluorescence (LIF) is the most versatile and practical measurement technique featuring high signal levels and spectral selectivity</a:t>
            </a:r>
            <a:endParaRPr lang="hr-HR" dirty="0"/>
          </a:p>
        </p:txBody>
      </p:sp>
      <p:pic>
        <p:nvPicPr>
          <p:cNvPr id="8" name="Picture 7"/>
          <p:cNvPicPr>
            <a:picLocks noChangeAspect="1"/>
          </p:cNvPicPr>
          <p:nvPr/>
        </p:nvPicPr>
        <p:blipFill>
          <a:blip r:embed="rId2"/>
          <a:stretch>
            <a:fillRect/>
          </a:stretch>
        </p:blipFill>
        <p:spPr>
          <a:xfrm>
            <a:off x="4649274" y="4168245"/>
            <a:ext cx="4394335" cy="2689756"/>
          </a:xfrm>
          <a:prstGeom prst="rect">
            <a:avLst/>
          </a:prstGeom>
        </p:spPr>
      </p:pic>
      <p:pic>
        <p:nvPicPr>
          <p:cNvPr id="9" name="Picture 8"/>
          <p:cNvPicPr>
            <a:picLocks noChangeAspect="1"/>
          </p:cNvPicPr>
          <p:nvPr/>
        </p:nvPicPr>
        <p:blipFill rotWithShape="1">
          <a:blip r:embed="rId3"/>
          <a:srcRect t="11324"/>
          <a:stretch/>
        </p:blipFill>
        <p:spPr>
          <a:xfrm>
            <a:off x="4649274" y="1450903"/>
            <a:ext cx="4394335" cy="2554161"/>
          </a:xfrm>
          <a:prstGeom prst="rect">
            <a:avLst/>
          </a:prstGeom>
        </p:spPr>
      </p:pic>
      <p:sp>
        <p:nvSpPr>
          <p:cNvPr id="11" name="Rectangle 10"/>
          <p:cNvSpPr/>
          <p:nvPr/>
        </p:nvSpPr>
        <p:spPr>
          <a:xfrm>
            <a:off x="323528" y="170146"/>
            <a:ext cx="9055941" cy="461665"/>
          </a:xfrm>
          <a:prstGeom prst="rect">
            <a:avLst/>
          </a:prstGeom>
        </p:spPr>
        <p:txBody>
          <a:bodyPr wrap="none">
            <a:spAutoFit/>
          </a:bodyPr>
          <a:lstStyle/>
          <a:p>
            <a:r>
              <a:rPr lang="hr-HR" sz="2400" b="1" dirty="0" smtClean="0"/>
              <a:t>❶ </a:t>
            </a:r>
            <a:r>
              <a:rPr lang="en-US" sz="2400" b="1" dirty="0"/>
              <a:t>MEASURING TECHNOLOGIES, DATA ACQUISITION &amp; EQUIPMENT</a:t>
            </a:r>
            <a:endParaRPr lang="hr-HR" sz="2400" b="1" dirty="0"/>
          </a:p>
        </p:txBody>
      </p:sp>
      <p:sp>
        <p:nvSpPr>
          <p:cNvPr id="12" name="Oval 11"/>
          <p:cNvSpPr/>
          <p:nvPr/>
        </p:nvSpPr>
        <p:spPr>
          <a:xfrm>
            <a:off x="440405" y="219988"/>
            <a:ext cx="360040" cy="3600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3" name="Rectangle 12"/>
          <p:cNvSpPr/>
          <p:nvPr/>
        </p:nvSpPr>
        <p:spPr>
          <a:xfrm>
            <a:off x="384507" y="159023"/>
            <a:ext cx="453970" cy="461665"/>
          </a:xfrm>
          <a:prstGeom prst="rect">
            <a:avLst/>
          </a:prstGeom>
        </p:spPr>
        <p:txBody>
          <a:bodyPr wrap="none">
            <a:spAutoFit/>
          </a:bodyPr>
          <a:lstStyle/>
          <a:p>
            <a:r>
              <a:rPr lang="hr-HR" sz="2400" b="1" dirty="0">
                <a:solidFill>
                  <a:schemeClr val="bg1"/>
                </a:solidFill>
              </a:rPr>
              <a:t>M</a:t>
            </a:r>
          </a:p>
        </p:txBody>
      </p:sp>
    </p:spTree>
    <p:extLst>
      <p:ext uri="{BB962C8B-B14F-4D97-AF65-F5344CB8AC3E}">
        <p14:creationId xmlns:p14="http://schemas.microsoft.com/office/powerpoint/2010/main" val="258365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170146"/>
            <a:ext cx="9055941" cy="461665"/>
          </a:xfrm>
          <a:prstGeom prst="rect">
            <a:avLst/>
          </a:prstGeom>
        </p:spPr>
        <p:txBody>
          <a:bodyPr wrap="none">
            <a:spAutoFit/>
          </a:bodyPr>
          <a:lstStyle/>
          <a:p>
            <a:r>
              <a:rPr lang="hr-HR" sz="2400" b="1" dirty="0" smtClean="0"/>
              <a:t>❶ </a:t>
            </a:r>
            <a:r>
              <a:rPr lang="en-US" sz="2400" b="1" dirty="0"/>
              <a:t>MEASURING TECHNOLOGIES, DATA ACQUISITION &amp; EQUIPMENT</a:t>
            </a:r>
            <a:endParaRPr lang="hr-HR" sz="2400" b="1" dirty="0"/>
          </a:p>
        </p:txBody>
      </p:sp>
      <p:sp>
        <p:nvSpPr>
          <p:cNvPr id="3" name="Oval 2"/>
          <p:cNvSpPr/>
          <p:nvPr/>
        </p:nvSpPr>
        <p:spPr>
          <a:xfrm>
            <a:off x="440405" y="219988"/>
            <a:ext cx="360040" cy="3600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4" name="Rectangle 3"/>
          <p:cNvSpPr/>
          <p:nvPr/>
        </p:nvSpPr>
        <p:spPr>
          <a:xfrm>
            <a:off x="339016" y="764704"/>
            <a:ext cx="8021018" cy="523220"/>
          </a:xfrm>
          <a:prstGeom prst="rect">
            <a:avLst/>
          </a:prstGeom>
        </p:spPr>
        <p:txBody>
          <a:bodyPr wrap="square">
            <a:spAutoFit/>
          </a:bodyPr>
          <a:lstStyle/>
          <a:p>
            <a:r>
              <a:rPr lang="hr-HR" sz="2800" dirty="0"/>
              <a:t>OTHER AUXILIARY MEASUREMENT EQUIPMENT</a:t>
            </a:r>
          </a:p>
        </p:txBody>
      </p:sp>
      <p:sp>
        <p:nvSpPr>
          <p:cNvPr id="11" name="Rectangle 10"/>
          <p:cNvSpPr/>
          <p:nvPr/>
        </p:nvSpPr>
        <p:spPr>
          <a:xfrm>
            <a:off x="179512" y="2420888"/>
            <a:ext cx="8021018" cy="1569660"/>
          </a:xfrm>
          <a:prstGeom prst="rect">
            <a:avLst/>
          </a:prstGeom>
        </p:spPr>
        <p:txBody>
          <a:bodyPr wrap="square">
            <a:spAutoFit/>
          </a:bodyPr>
          <a:lstStyle/>
          <a:p>
            <a:pPr marL="457200" indent="-457200">
              <a:buFont typeface="Arial" panose="020B0604020202020204" pitchFamily="34" charset="0"/>
              <a:buChar char="•"/>
            </a:pPr>
            <a:r>
              <a:rPr lang="hr-HR" sz="2400" dirty="0" smtClean="0"/>
              <a:t>ADV </a:t>
            </a:r>
            <a:r>
              <a:rPr lang="hr-HR" sz="2400" dirty="0" err="1" smtClean="0"/>
              <a:t>meters</a:t>
            </a:r>
            <a:r>
              <a:rPr lang="hr-HR" sz="2400" dirty="0" smtClean="0"/>
              <a:t> (5 </a:t>
            </a:r>
            <a:r>
              <a:rPr lang="hr-HR" sz="2400" dirty="0" err="1" smtClean="0"/>
              <a:t>pcs</a:t>
            </a:r>
            <a:r>
              <a:rPr lang="hr-HR" sz="2400" dirty="0" smtClean="0"/>
              <a:t>.)</a:t>
            </a:r>
          </a:p>
          <a:p>
            <a:pPr marL="457200" indent="-457200">
              <a:buFont typeface="Arial" panose="020B0604020202020204" pitchFamily="34" charset="0"/>
              <a:buChar char="•"/>
            </a:pPr>
            <a:r>
              <a:rPr lang="hr-HR" sz="2400" dirty="0" err="1" smtClean="0"/>
              <a:t>Pressure</a:t>
            </a:r>
            <a:r>
              <a:rPr lang="hr-HR" sz="2400" dirty="0" smtClean="0"/>
              <a:t> </a:t>
            </a:r>
            <a:r>
              <a:rPr lang="hr-HR" sz="2400" dirty="0" err="1" smtClean="0"/>
              <a:t>sensors</a:t>
            </a:r>
            <a:r>
              <a:rPr lang="hr-HR" sz="2400" dirty="0" smtClean="0"/>
              <a:t> (400 </a:t>
            </a:r>
            <a:r>
              <a:rPr lang="hr-HR" sz="2400" dirty="0" err="1" smtClean="0"/>
              <a:t>pcs</a:t>
            </a:r>
            <a:r>
              <a:rPr lang="hr-HR" sz="2400" dirty="0" smtClean="0"/>
              <a:t>.)</a:t>
            </a:r>
          </a:p>
          <a:p>
            <a:pPr marL="457200" indent="-457200">
              <a:buFont typeface="Arial" panose="020B0604020202020204" pitchFamily="34" charset="0"/>
              <a:buChar char="•"/>
            </a:pPr>
            <a:r>
              <a:rPr lang="hr-HR" sz="2400" dirty="0" smtClean="0"/>
              <a:t>CTD </a:t>
            </a:r>
            <a:r>
              <a:rPr lang="hr-HR" sz="2400" dirty="0" err="1" smtClean="0"/>
              <a:t>divers</a:t>
            </a:r>
            <a:r>
              <a:rPr lang="hr-HR" sz="2400" dirty="0" smtClean="0"/>
              <a:t> (60 </a:t>
            </a:r>
            <a:r>
              <a:rPr lang="hr-HR" sz="2400" dirty="0" err="1" smtClean="0"/>
              <a:t>pcs</a:t>
            </a:r>
            <a:r>
              <a:rPr lang="hr-HR" sz="2400" dirty="0" smtClean="0"/>
              <a:t>.)</a:t>
            </a:r>
          </a:p>
          <a:p>
            <a:pPr marL="457200" indent="-457200">
              <a:buFont typeface="Arial" panose="020B0604020202020204" pitchFamily="34" charset="0"/>
              <a:buChar char="•"/>
            </a:pPr>
            <a:r>
              <a:rPr lang="hr-HR" sz="2400" dirty="0" err="1"/>
              <a:t>Resistance</a:t>
            </a:r>
            <a:r>
              <a:rPr lang="hr-HR" sz="2400" dirty="0"/>
              <a:t> </a:t>
            </a:r>
            <a:r>
              <a:rPr lang="hr-HR" sz="2400" dirty="0" err="1"/>
              <a:t>Wawe</a:t>
            </a:r>
            <a:r>
              <a:rPr lang="hr-HR" sz="2400" dirty="0"/>
              <a:t> </a:t>
            </a:r>
            <a:r>
              <a:rPr lang="hr-HR" sz="2400" dirty="0" err="1" smtClean="0"/>
              <a:t>Gauges</a:t>
            </a:r>
            <a:r>
              <a:rPr lang="hr-HR" sz="2400" dirty="0" smtClean="0"/>
              <a:t> (72 </a:t>
            </a:r>
            <a:r>
              <a:rPr lang="hr-HR" sz="2400" dirty="0" err="1" smtClean="0"/>
              <a:t>pcs</a:t>
            </a:r>
            <a:r>
              <a:rPr lang="hr-HR" sz="2400" dirty="0" smtClean="0"/>
              <a:t>.)</a:t>
            </a:r>
            <a:endParaRPr lang="hr-HR" sz="2400" dirty="0"/>
          </a:p>
        </p:txBody>
      </p:sp>
      <p:pic>
        <p:nvPicPr>
          <p:cNvPr id="614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9788" y="1287924"/>
            <a:ext cx="3400425" cy="2543175"/>
          </a:xfrm>
          <a:prstGeom prst="rect">
            <a:avLst/>
          </a:prstGeom>
          <a:noFill/>
          <a:extLst>
            <a:ext uri="{909E8E84-426E-40DD-AFC4-6F175D3DCCD1}">
              <a14:hiddenFill xmlns:a14="http://schemas.microsoft.com/office/drawing/2010/main">
                <a:solidFill>
                  <a:srgbClr val="FFFFFF"/>
                </a:solidFill>
              </a14:hiddenFill>
            </a:ext>
          </a:extLst>
        </p:spPr>
      </p:pic>
      <p:sp>
        <p:nvSpPr>
          <p:cNvPr id="12" name="AutoShape 4" descr="Image result for ctd div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pic>
        <p:nvPicPr>
          <p:cNvPr id="6150" name="Picture 6" descr="Image result for ctd di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7234" y="4149080"/>
            <a:ext cx="3818855" cy="25204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19706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0398" y="1772816"/>
            <a:ext cx="8983602" cy="5262979"/>
          </a:xfrm>
          <a:prstGeom prst="rect">
            <a:avLst/>
          </a:prstGeom>
        </p:spPr>
        <p:txBody>
          <a:bodyPr wrap="square">
            <a:spAutoFit/>
          </a:bodyPr>
          <a:lstStyle/>
          <a:p>
            <a:pPr marL="457200" indent="-457200">
              <a:buFont typeface="Arial"/>
              <a:buChar char="•"/>
            </a:pPr>
            <a:r>
              <a:rPr lang="en-US" sz="2800" dirty="0"/>
              <a:t>Coastal processes of sea and land interaction </a:t>
            </a:r>
          </a:p>
          <a:p>
            <a:pPr marL="457200" indent="-457200">
              <a:buFont typeface="Arial"/>
              <a:buChar char="•"/>
            </a:pPr>
            <a:r>
              <a:rPr lang="en-US" sz="2800" dirty="0"/>
              <a:t>Environmental engineering, environmental protection</a:t>
            </a:r>
          </a:p>
          <a:p>
            <a:pPr marL="457200" indent="-457200">
              <a:buFont typeface="Arial"/>
              <a:buChar char="•"/>
            </a:pPr>
            <a:r>
              <a:rPr lang="en-US" sz="2800" dirty="0"/>
              <a:t>Testing and design of coastal </a:t>
            </a:r>
            <a:r>
              <a:rPr lang="en-US" sz="2800" dirty="0" smtClean="0"/>
              <a:t>constructions</a:t>
            </a:r>
            <a:endParaRPr lang="hr-HR" sz="2800" dirty="0" smtClean="0"/>
          </a:p>
          <a:p>
            <a:pPr marL="457200" indent="-457200">
              <a:buFont typeface="Arial"/>
              <a:buChar char="•"/>
            </a:pPr>
            <a:r>
              <a:rPr lang="hr-HR" sz="2800" dirty="0" err="1"/>
              <a:t>Coastal</a:t>
            </a:r>
            <a:r>
              <a:rPr lang="hr-HR" sz="2800" dirty="0"/>
              <a:t> </a:t>
            </a:r>
            <a:r>
              <a:rPr lang="hr-HR" sz="2800" dirty="0" err="1"/>
              <a:t>erosion</a:t>
            </a:r>
            <a:r>
              <a:rPr lang="hr-HR" sz="2800" dirty="0"/>
              <a:t> </a:t>
            </a:r>
            <a:r>
              <a:rPr lang="hr-HR" sz="2800" dirty="0" err="1" smtClean="0"/>
              <a:t>phenomenon</a:t>
            </a:r>
            <a:endParaRPr lang="hr-HR" sz="2800" dirty="0" smtClean="0"/>
          </a:p>
          <a:p>
            <a:pPr marL="457200" indent="-457200">
              <a:buFont typeface="Arial"/>
              <a:buChar char="•"/>
            </a:pPr>
            <a:r>
              <a:rPr lang="hr-HR" sz="2800" dirty="0" err="1"/>
              <a:t>Longshore</a:t>
            </a:r>
            <a:r>
              <a:rPr lang="hr-HR" sz="2800" dirty="0"/>
              <a:t> </a:t>
            </a:r>
            <a:r>
              <a:rPr lang="hr-HR" sz="2800" dirty="0" err="1"/>
              <a:t>and</a:t>
            </a:r>
            <a:r>
              <a:rPr lang="hr-HR" sz="2800" dirty="0"/>
              <a:t> </a:t>
            </a:r>
            <a:r>
              <a:rPr lang="hr-HR" sz="2800" dirty="0" err="1"/>
              <a:t>cross</a:t>
            </a:r>
            <a:r>
              <a:rPr lang="hr-HR" sz="2800" dirty="0"/>
              <a:t> </a:t>
            </a:r>
            <a:r>
              <a:rPr lang="hr-HR" sz="2800" dirty="0" err="1"/>
              <a:t>shore</a:t>
            </a:r>
            <a:r>
              <a:rPr lang="hr-HR" sz="2800" dirty="0"/>
              <a:t> </a:t>
            </a:r>
            <a:r>
              <a:rPr lang="hr-HR" sz="2800" dirty="0" err="1"/>
              <a:t>beach</a:t>
            </a:r>
            <a:r>
              <a:rPr lang="hr-HR" sz="2800" dirty="0"/>
              <a:t> sediment </a:t>
            </a:r>
            <a:r>
              <a:rPr lang="hr-HR" sz="2800" dirty="0" smtClean="0"/>
              <a:t>transport</a:t>
            </a:r>
          </a:p>
          <a:p>
            <a:pPr marL="457200" indent="-457200">
              <a:buFont typeface="Arial"/>
              <a:buChar char="•"/>
            </a:pPr>
            <a:r>
              <a:rPr lang="en-US" sz="2800" dirty="0" smtClean="0"/>
              <a:t>Hydrological </a:t>
            </a:r>
            <a:r>
              <a:rPr lang="en-US" sz="2800" dirty="0"/>
              <a:t>processes within the karstic terrain</a:t>
            </a:r>
          </a:p>
          <a:p>
            <a:pPr marL="457200" indent="-457200">
              <a:buFont typeface="Arial"/>
              <a:buChar char="•"/>
            </a:pPr>
            <a:r>
              <a:rPr lang="en-US" sz="2800" dirty="0"/>
              <a:t>Contaminant transport within the karstic </a:t>
            </a:r>
            <a:r>
              <a:rPr lang="en-US" sz="2800" dirty="0" smtClean="0"/>
              <a:t>terrain</a:t>
            </a:r>
            <a:endParaRPr lang="hr-HR" sz="2800" dirty="0" smtClean="0"/>
          </a:p>
          <a:p>
            <a:pPr marL="457200" indent="-457200">
              <a:buFont typeface="Arial"/>
              <a:buChar char="•"/>
            </a:pPr>
            <a:r>
              <a:rPr lang="en-US" sz="2800" dirty="0" smtClean="0"/>
              <a:t>Saltwater intrusion</a:t>
            </a:r>
            <a:endParaRPr lang="ta-IN" sz="2800" dirty="0" smtClean="0"/>
          </a:p>
          <a:p>
            <a:pPr marL="457200" indent="-457200">
              <a:buFont typeface="Arial"/>
              <a:buChar char="•"/>
            </a:pPr>
            <a:r>
              <a:rPr lang="en-US" sz="2800" dirty="0"/>
              <a:t>Deep-water waves and shallow-water waves research </a:t>
            </a:r>
          </a:p>
          <a:p>
            <a:pPr marL="457200" indent="-457200">
              <a:buFont typeface="Arial"/>
              <a:buChar char="•"/>
            </a:pPr>
            <a:r>
              <a:rPr lang="en-US" sz="2800" dirty="0"/>
              <a:t>Interaction of sea with the karst </a:t>
            </a:r>
            <a:r>
              <a:rPr lang="en-US" sz="2800" dirty="0" smtClean="0"/>
              <a:t>aquifer</a:t>
            </a:r>
            <a:endParaRPr lang="hr-HR" sz="2800" dirty="0" smtClean="0"/>
          </a:p>
          <a:p>
            <a:pPr marL="457200" indent="-457200">
              <a:buFont typeface="Arial"/>
              <a:buChar char="•"/>
            </a:pPr>
            <a:endParaRPr lang="en-US" sz="2800" dirty="0" smtClean="0"/>
          </a:p>
          <a:p>
            <a:pPr marL="457200" indent="-457200">
              <a:buFont typeface="Arial"/>
              <a:buChar char="•"/>
            </a:pPr>
            <a:endParaRPr lang="en-US" sz="2800" dirty="0"/>
          </a:p>
        </p:txBody>
      </p:sp>
      <p:sp>
        <p:nvSpPr>
          <p:cNvPr id="4" name="Rectangle 3"/>
          <p:cNvSpPr/>
          <p:nvPr/>
        </p:nvSpPr>
        <p:spPr>
          <a:xfrm>
            <a:off x="107504" y="332656"/>
            <a:ext cx="8964488" cy="1200328"/>
          </a:xfrm>
          <a:prstGeom prst="rect">
            <a:avLst/>
          </a:prstGeom>
        </p:spPr>
        <p:txBody>
          <a:bodyPr wrap="square">
            <a:spAutoFit/>
          </a:bodyPr>
          <a:lstStyle/>
          <a:p>
            <a:r>
              <a:rPr lang="en-US" sz="2400" dirty="0">
                <a:solidFill>
                  <a:srgbClr val="595959"/>
                </a:solidFill>
              </a:rPr>
              <a:t>The research fields and the resulting outcomes will be of a great value for public health issues, environmental protection, water availability and food production on the local and regional sale.</a:t>
            </a:r>
          </a:p>
        </p:txBody>
      </p:sp>
    </p:spTree>
    <p:extLst>
      <p:ext uri="{BB962C8B-B14F-4D97-AF65-F5344CB8AC3E}">
        <p14:creationId xmlns:p14="http://schemas.microsoft.com/office/powerpoint/2010/main" val="36741823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gf-iandric\Desktop\kanal1.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586" y="593304"/>
            <a:ext cx="8352928" cy="6264696"/>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70"/>
          <p:cNvSpPr txBox="1">
            <a:spLocks noChangeArrowheads="1"/>
          </p:cNvSpPr>
          <p:nvPr/>
        </p:nvSpPr>
        <p:spPr bwMode="auto">
          <a:xfrm>
            <a:off x="5636062" y="1988277"/>
            <a:ext cx="320675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r-HR" altLang="x-none" sz="2400" dirty="0" smtClean="0"/>
              <a:t>8</a:t>
            </a:r>
            <a:r>
              <a:rPr lang="en-GB" altLang="x-none" sz="2400" dirty="0" smtClean="0"/>
              <a:t> </a:t>
            </a:r>
            <a:r>
              <a:rPr lang="en-GB" altLang="x-none" sz="2400" dirty="0"/>
              <a:t>Panel Wave Generator</a:t>
            </a:r>
          </a:p>
        </p:txBody>
      </p:sp>
      <p:sp>
        <p:nvSpPr>
          <p:cNvPr id="7" name="Freeform 73"/>
          <p:cNvSpPr>
            <a:spLocks/>
          </p:cNvSpPr>
          <p:nvPr/>
        </p:nvSpPr>
        <p:spPr bwMode="auto">
          <a:xfrm>
            <a:off x="6300193" y="2436816"/>
            <a:ext cx="1872208" cy="1511300"/>
          </a:xfrm>
          <a:custGeom>
            <a:avLst/>
            <a:gdLst>
              <a:gd name="T0" fmla="*/ 952 w 952"/>
              <a:gd name="T1" fmla="*/ 952 h 952"/>
              <a:gd name="T2" fmla="*/ 544 w 952"/>
              <a:gd name="T3" fmla="*/ 0 h 952"/>
              <a:gd name="T4" fmla="*/ 0 w 952"/>
              <a:gd name="T5" fmla="*/ 0 h 952"/>
            </a:gdLst>
            <a:ahLst/>
            <a:cxnLst>
              <a:cxn ang="0">
                <a:pos x="T0" y="T1"/>
              </a:cxn>
              <a:cxn ang="0">
                <a:pos x="T2" y="T3"/>
              </a:cxn>
              <a:cxn ang="0">
                <a:pos x="T4" y="T5"/>
              </a:cxn>
            </a:cxnLst>
            <a:rect l="0" t="0" r="r" b="b"/>
            <a:pathLst>
              <a:path w="952" h="952">
                <a:moveTo>
                  <a:pt x="952" y="952"/>
                </a:moveTo>
                <a:lnTo>
                  <a:pt x="544" y="0"/>
                </a:lnTo>
                <a:lnTo>
                  <a:pt x="0" y="0"/>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r-HR"/>
          </a:p>
        </p:txBody>
      </p:sp>
      <p:sp>
        <p:nvSpPr>
          <p:cNvPr id="8" name="Text Box 70"/>
          <p:cNvSpPr txBox="1">
            <a:spLocks noChangeArrowheads="1"/>
          </p:cNvSpPr>
          <p:nvPr/>
        </p:nvSpPr>
        <p:spPr bwMode="auto">
          <a:xfrm>
            <a:off x="379477" y="284807"/>
            <a:ext cx="272953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r-HR" altLang="x-none" sz="2400" dirty="0" err="1" smtClean="0"/>
              <a:t>Karst</a:t>
            </a:r>
            <a:r>
              <a:rPr lang="hr-HR" altLang="x-none" sz="2400" dirty="0" smtClean="0"/>
              <a:t> </a:t>
            </a:r>
            <a:r>
              <a:rPr lang="hr-HR" altLang="x-none" sz="2400" dirty="0" err="1" smtClean="0"/>
              <a:t>aquifer</a:t>
            </a:r>
            <a:r>
              <a:rPr lang="hr-HR" altLang="x-none" sz="2400" dirty="0" smtClean="0"/>
              <a:t> model </a:t>
            </a:r>
            <a:endParaRPr lang="en-GB" altLang="x-none" sz="2400" dirty="0"/>
          </a:p>
        </p:txBody>
      </p:sp>
      <p:sp>
        <p:nvSpPr>
          <p:cNvPr id="9" name="Freeform 73"/>
          <p:cNvSpPr>
            <a:spLocks/>
          </p:cNvSpPr>
          <p:nvPr/>
        </p:nvSpPr>
        <p:spPr bwMode="auto">
          <a:xfrm>
            <a:off x="467544" y="733346"/>
            <a:ext cx="3672408" cy="1831558"/>
          </a:xfrm>
          <a:custGeom>
            <a:avLst/>
            <a:gdLst>
              <a:gd name="T0" fmla="*/ 952 w 952"/>
              <a:gd name="T1" fmla="*/ 952 h 952"/>
              <a:gd name="T2" fmla="*/ 544 w 952"/>
              <a:gd name="T3" fmla="*/ 0 h 952"/>
              <a:gd name="T4" fmla="*/ 0 w 952"/>
              <a:gd name="T5" fmla="*/ 0 h 952"/>
            </a:gdLst>
            <a:ahLst/>
            <a:cxnLst>
              <a:cxn ang="0">
                <a:pos x="T0" y="T1"/>
              </a:cxn>
              <a:cxn ang="0">
                <a:pos x="T2" y="T3"/>
              </a:cxn>
              <a:cxn ang="0">
                <a:pos x="T4" y="T5"/>
              </a:cxn>
            </a:cxnLst>
            <a:rect l="0" t="0" r="r" b="b"/>
            <a:pathLst>
              <a:path w="952" h="952">
                <a:moveTo>
                  <a:pt x="952" y="952"/>
                </a:moveTo>
                <a:lnTo>
                  <a:pt x="544" y="0"/>
                </a:lnTo>
                <a:lnTo>
                  <a:pt x="0" y="0"/>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r-HR"/>
          </a:p>
        </p:txBody>
      </p:sp>
      <p:sp>
        <p:nvSpPr>
          <p:cNvPr id="10" name="Text Box 70"/>
          <p:cNvSpPr txBox="1">
            <a:spLocks noChangeArrowheads="1"/>
          </p:cNvSpPr>
          <p:nvPr/>
        </p:nvSpPr>
        <p:spPr bwMode="auto">
          <a:xfrm>
            <a:off x="700373" y="4869160"/>
            <a:ext cx="371505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r-HR" altLang="x-none" sz="2400" dirty="0" err="1" smtClean="0"/>
              <a:t>Concrete</a:t>
            </a:r>
            <a:r>
              <a:rPr lang="hr-HR" altLang="x-none" sz="2400" dirty="0" smtClean="0"/>
              <a:t> </a:t>
            </a:r>
            <a:r>
              <a:rPr lang="hr-HR" altLang="x-none" sz="2400" dirty="0" err="1" smtClean="0"/>
              <a:t>pool</a:t>
            </a:r>
            <a:r>
              <a:rPr lang="hr-HR" altLang="x-none" sz="2400" dirty="0" smtClean="0"/>
              <a:t> 4 x </a:t>
            </a:r>
            <a:r>
              <a:rPr lang="hr-HR" altLang="x-none" sz="2400" dirty="0" smtClean="0"/>
              <a:t>2,7 </a:t>
            </a:r>
            <a:r>
              <a:rPr lang="hr-HR" altLang="x-none" sz="2400" dirty="0" smtClean="0"/>
              <a:t>x 20 m</a:t>
            </a:r>
            <a:endParaRPr lang="en-GB" altLang="x-none" sz="2400" dirty="0"/>
          </a:p>
        </p:txBody>
      </p:sp>
      <p:sp>
        <p:nvSpPr>
          <p:cNvPr id="11" name="Rectangle 10"/>
          <p:cNvSpPr/>
          <p:nvPr/>
        </p:nvSpPr>
        <p:spPr>
          <a:xfrm>
            <a:off x="4355976" y="53974"/>
            <a:ext cx="4736810" cy="461665"/>
          </a:xfrm>
          <a:prstGeom prst="rect">
            <a:avLst/>
          </a:prstGeom>
        </p:spPr>
        <p:txBody>
          <a:bodyPr wrap="none">
            <a:spAutoFit/>
          </a:bodyPr>
          <a:lstStyle/>
          <a:p>
            <a:r>
              <a:rPr lang="hr-HR" sz="2400" b="1" dirty="0" smtClean="0">
                <a:solidFill>
                  <a:schemeClr val="accent1">
                    <a:lumMod val="75000"/>
                  </a:schemeClr>
                </a:solidFill>
              </a:rPr>
              <a:t>❶ WAWE TANK – AQUIFER MODEL</a:t>
            </a:r>
            <a:endParaRPr lang="hr-HR" sz="2400" b="1" dirty="0">
              <a:solidFill>
                <a:schemeClr val="accent1">
                  <a:lumMod val="75000"/>
                </a:schemeClr>
              </a:solidFill>
            </a:endParaRPr>
          </a:p>
        </p:txBody>
      </p:sp>
      <p:sp>
        <p:nvSpPr>
          <p:cNvPr id="2" name="Rectangle 1"/>
          <p:cNvSpPr/>
          <p:nvPr/>
        </p:nvSpPr>
        <p:spPr>
          <a:xfrm>
            <a:off x="1475656" y="6026283"/>
            <a:ext cx="5540812" cy="523220"/>
          </a:xfrm>
          <a:prstGeom prst="rect">
            <a:avLst/>
          </a:prstGeom>
        </p:spPr>
        <p:txBody>
          <a:bodyPr wrap="none">
            <a:spAutoFit/>
          </a:bodyPr>
          <a:lstStyle/>
          <a:p>
            <a:r>
              <a:rPr lang="hr-HR" sz="2800" b="1" dirty="0"/>
              <a:t>WAVE – COAST INTERACTION BASIN</a:t>
            </a:r>
          </a:p>
        </p:txBody>
      </p:sp>
    </p:spTree>
    <p:extLst>
      <p:ext uri="{BB962C8B-B14F-4D97-AF65-F5344CB8AC3E}">
        <p14:creationId xmlns:p14="http://schemas.microsoft.com/office/powerpoint/2010/main" val="10505721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8042" t="20839" r="19995" b="20213"/>
          <a:stretch/>
        </p:blipFill>
        <p:spPr bwMode="auto">
          <a:xfrm>
            <a:off x="3157704" y="1452242"/>
            <a:ext cx="6526864" cy="46275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189960" y="-27384"/>
            <a:ext cx="5328592" cy="830997"/>
          </a:xfrm>
          <a:prstGeom prst="rect">
            <a:avLst/>
          </a:prstGeom>
        </p:spPr>
        <p:txBody>
          <a:bodyPr wrap="square">
            <a:spAutoFit/>
          </a:bodyPr>
          <a:lstStyle/>
          <a:p>
            <a:r>
              <a:rPr lang="hr-HR" sz="2400" dirty="0" err="1"/>
              <a:t>F</a:t>
            </a:r>
            <a:r>
              <a:rPr lang="hr-HR" sz="2400" dirty="0" err="1" smtClean="0"/>
              <a:t>rame</a:t>
            </a:r>
            <a:r>
              <a:rPr lang="hr-HR" sz="2400" dirty="0" smtClean="0"/>
              <a:t> </a:t>
            </a:r>
            <a:r>
              <a:rPr lang="hr-HR" sz="2400" dirty="0" err="1" smtClean="0"/>
              <a:t>construction</a:t>
            </a:r>
            <a:r>
              <a:rPr lang="hr-HR" sz="2400" dirty="0" smtClean="0"/>
              <a:t> for </a:t>
            </a:r>
          </a:p>
          <a:p>
            <a:r>
              <a:rPr lang="hr-HR" sz="2400" dirty="0" err="1" smtClean="0"/>
              <a:t>supporting</a:t>
            </a:r>
            <a:r>
              <a:rPr lang="hr-HR" sz="2400" dirty="0" smtClean="0"/>
              <a:t> </a:t>
            </a:r>
            <a:r>
              <a:rPr lang="hr-HR" sz="2400" dirty="0" err="1" smtClean="0"/>
              <a:t>precipitation</a:t>
            </a:r>
            <a:r>
              <a:rPr lang="hr-HR" sz="2400" dirty="0" smtClean="0"/>
              <a:t> </a:t>
            </a:r>
            <a:r>
              <a:rPr lang="hr-HR" sz="2400" dirty="0" err="1" smtClean="0"/>
              <a:t>device</a:t>
            </a:r>
            <a:endParaRPr lang="hr-HR" sz="2400" dirty="0"/>
          </a:p>
        </p:txBody>
      </p:sp>
      <p:sp>
        <p:nvSpPr>
          <p:cNvPr id="8" name="Rectangle 7"/>
          <p:cNvSpPr/>
          <p:nvPr/>
        </p:nvSpPr>
        <p:spPr>
          <a:xfrm>
            <a:off x="1693675" y="5479668"/>
            <a:ext cx="3806107" cy="830997"/>
          </a:xfrm>
          <a:prstGeom prst="rect">
            <a:avLst/>
          </a:prstGeom>
        </p:spPr>
        <p:txBody>
          <a:bodyPr wrap="none">
            <a:spAutoFit/>
          </a:bodyPr>
          <a:lstStyle/>
          <a:p>
            <a:r>
              <a:rPr lang="hr-HR" sz="2400" dirty="0" err="1"/>
              <a:t>C</a:t>
            </a:r>
            <a:r>
              <a:rPr lang="hr-HR" sz="2400" dirty="0" err="1" smtClean="0"/>
              <a:t>oncrete</a:t>
            </a:r>
            <a:r>
              <a:rPr lang="hr-HR" sz="2400" dirty="0" smtClean="0"/>
              <a:t> </a:t>
            </a:r>
            <a:r>
              <a:rPr lang="hr-HR" sz="2400" dirty="0" err="1" smtClean="0"/>
              <a:t>shell</a:t>
            </a:r>
            <a:r>
              <a:rPr lang="hr-HR" sz="2400" dirty="0" smtClean="0"/>
              <a:t> (</a:t>
            </a:r>
            <a:r>
              <a:rPr lang="hr-HR" sz="2400" dirty="0" err="1" smtClean="0"/>
              <a:t>pool</a:t>
            </a:r>
            <a:r>
              <a:rPr lang="hr-HR" sz="2400" dirty="0" smtClean="0"/>
              <a:t>) </a:t>
            </a:r>
          </a:p>
          <a:p>
            <a:r>
              <a:rPr lang="hr-HR" sz="2400" dirty="0" smtClean="0"/>
              <a:t>for </a:t>
            </a:r>
            <a:r>
              <a:rPr lang="hr-HR" sz="2400" dirty="0" err="1" smtClean="0"/>
              <a:t>placing</a:t>
            </a:r>
            <a:r>
              <a:rPr lang="hr-HR" sz="2400" dirty="0" smtClean="0"/>
              <a:t> </a:t>
            </a:r>
            <a:r>
              <a:rPr lang="hr-HR" sz="2400" dirty="0" err="1" smtClean="0"/>
              <a:t>the</a:t>
            </a:r>
            <a:r>
              <a:rPr lang="hr-HR" sz="2400" dirty="0" smtClean="0"/>
              <a:t> </a:t>
            </a:r>
            <a:r>
              <a:rPr lang="hr-HR" sz="2400" dirty="0" err="1" smtClean="0"/>
              <a:t>aquifer</a:t>
            </a:r>
            <a:r>
              <a:rPr lang="hr-HR" sz="2400" dirty="0" smtClean="0"/>
              <a:t> model</a:t>
            </a:r>
            <a:endParaRPr lang="hr-HR" sz="2400" dirty="0"/>
          </a:p>
        </p:txBody>
      </p:sp>
      <p:sp>
        <p:nvSpPr>
          <p:cNvPr id="13" name="Rectangle 12"/>
          <p:cNvSpPr/>
          <p:nvPr/>
        </p:nvSpPr>
        <p:spPr>
          <a:xfrm rot="19370197">
            <a:off x="2962427" y="1798251"/>
            <a:ext cx="1614929" cy="307777"/>
          </a:xfrm>
          <a:prstGeom prst="rect">
            <a:avLst/>
          </a:prstGeom>
        </p:spPr>
        <p:txBody>
          <a:bodyPr wrap="none">
            <a:spAutoFit/>
          </a:bodyPr>
          <a:lstStyle/>
          <a:p>
            <a:r>
              <a:rPr lang="hr-HR" sz="1400" dirty="0" smtClean="0"/>
              <a:t>SLIDING DIRECTION</a:t>
            </a:r>
            <a:endParaRPr lang="hr-HR" sz="1400" dirty="0"/>
          </a:p>
        </p:txBody>
      </p:sp>
      <p:sp>
        <p:nvSpPr>
          <p:cNvPr id="14" name="Rectangle 13"/>
          <p:cNvSpPr/>
          <p:nvPr/>
        </p:nvSpPr>
        <p:spPr>
          <a:xfrm>
            <a:off x="6300192" y="6079833"/>
            <a:ext cx="2260234" cy="461665"/>
          </a:xfrm>
          <a:prstGeom prst="rect">
            <a:avLst/>
          </a:prstGeom>
        </p:spPr>
        <p:txBody>
          <a:bodyPr wrap="none">
            <a:spAutoFit/>
          </a:bodyPr>
          <a:lstStyle/>
          <a:p>
            <a:r>
              <a:rPr lang="hr-HR" sz="2400" dirty="0"/>
              <a:t>S</a:t>
            </a:r>
            <a:r>
              <a:rPr lang="hr-HR" sz="2400" dirty="0" smtClean="0"/>
              <a:t>ervice </a:t>
            </a:r>
            <a:r>
              <a:rPr lang="hr-HR" sz="2400" dirty="0" err="1" smtClean="0"/>
              <a:t>chamber</a:t>
            </a:r>
            <a:endParaRPr lang="hr-HR" sz="2400" dirty="0"/>
          </a:p>
        </p:txBody>
      </p:sp>
      <p:sp>
        <p:nvSpPr>
          <p:cNvPr id="20" name="Rectangle 19"/>
          <p:cNvSpPr/>
          <p:nvPr/>
        </p:nvSpPr>
        <p:spPr>
          <a:xfrm>
            <a:off x="-26376" y="3584138"/>
            <a:ext cx="3644267" cy="830997"/>
          </a:xfrm>
          <a:prstGeom prst="rect">
            <a:avLst/>
          </a:prstGeom>
        </p:spPr>
        <p:txBody>
          <a:bodyPr wrap="none">
            <a:spAutoFit/>
          </a:bodyPr>
          <a:lstStyle/>
          <a:p>
            <a:r>
              <a:rPr lang="hr-HR" sz="2400" dirty="0"/>
              <a:t>A</a:t>
            </a:r>
            <a:r>
              <a:rPr lang="hr-HR" sz="2400" dirty="0" smtClean="0"/>
              <a:t>gregate for </a:t>
            </a:r>
            <a:r>
              <a:rPr lang="hr-HR" sz="2400" dirty="0" err="1" smtClean="0"/>
              <a:t>simulating</a:t>
            </a:r>
            <a:r>
              <a:rPr lang="hr-HR" sz="2400" dirty="0" smtClean="0"/>
              <a:t> </a:t>
            </a:r>
            <a:r>
              <a:rPr lang="hr-HR" sz="2400" dirty="0" err="1" smtClean="0"/>
              <a:t>the</a:t>
            </a:r>
            <a:r>
              <a:rPr lang="hr-HR" sz="2400" dirty="0" smtClean="0"/>
              <a:t> </a:t>
            </a:r>
          </a:p>
          <a:p>
            <a:r>
              <a:rPr lang="hr-HR" sz="2400" dirty="0" err="1" smtClean="0"/>
              <a:t>aquifer</a:t>
            </a:r>
            <a:r>
              <a:rPr lang="hr-HR" sz="2400" dirty="0" smtClean="0"/>
              <a:t> (</a:t>
            </a:r>
            <a:r>
              <a:rPr lang="hr-HR" sz="2400" dirty="0" err="1" smtClean="0"/>
              <a:t>removable</a:t>
            </a:r>
            <a:r>
              <a:rPr lang="hr-HR" sz="2400" dirty="0" smtClean="0"/>
              <a:t>)</a:t>
            </a:r>
            <a:endParaRPr lang="hr-HR" sz="2400" dirty="0"/>
          </a:p>
        </p:txBody>
      </p:sp>
      <p:sp>
        <p:nvSpPr>
          <p:cNvPr id="16" name="Rectangle 15"/>
          <p:cNvSpPr/>
          <p:nvPr/>
        </p:nvSpPr>
        <p:spPr>
          <a:xfrm>
            <a:off x="4355976" y="53974"/>
            <a:ext cx="4736810" cy="461665"/>
          </a:xfrm>
          <a:prstGeom prst="rect">
            <a:avLst/>
          </a:prstGeom>
        </p:spPr>
        <p:txBody>
          <a:bodyPr wrap="none">
            <a:spAutoFit/>
          </a:bodyPr>
          <a:lstStyle/>
          <a:p>
            <a:r>
              <a:rPr lang="hr-HR" sz="2400" b="1" dirty="0" smtClean="0">
                <a:solidFill>
                  <a:schemeClr val="accent1">
                    <a:lumMod val="75000"/>
                  </a:schemeClr>
                </a:solidFill>
              </a:rPr>
              <a:t>❶ WAWE TANK – AQUIFER MODEL</a:t>
            </a:r>
            <a:endParaRPr lang="hr-HR" sz="2400" b="1" dirty="0">
              <a:solidFill>
                <a:schemeClr val="accent1">
                  <a:lumMod val="75000"/>
                </a:schemeClr>
              </a:solidFill>
            </a:endParaRPr>
          </a:p>
        </p:txBody>
      </p:sp>
      <p:sp>
        <p:nvSpPr>
          <p:cNvPr id="18" name="Freeform 73"/>
          <p:cNvSpPr>
            <a:spLocks/>
          </p:cNvSpPr>
          <p:nvPr/>
        </p:nvSpPr>
        <p:spPr bwMode="auto">
          <a:xfrm>
            <a:off x="395536" y="774873"/>
            <a:ext cx="5123016" cy="997943"/>
          </a:xfrm>
          <a:custGeom>
            <a:avLst/>
            <a:gdLst>
              <a:gd name="T0" fmla="*/ 952 w 952"/>
              <a:gd name="T1" fmla="*/ 952 h 952"/>
              <a:gd name="T2" fmla="*/ 544 w 952"/>
              <a:gd name="T3" fmla="*/ 0 h 952"/>
              <a:gd name="T4" fmla="*/ 0 w 952"/>
              <a:gd name="T5" fmla="*/ 0 h 952"/>
            </a:gdLst>
            <a:ahLst/>
            <a:cxnLst>
              <a:cxn ang="0">
                <a:pos x="T0" y="T1"/>
              </a:cxn>
              <a:cxn ang="0">
                <a:pos x="T2" y="T3"/>
              </a:cxn>
              <a:cxn ang="0">
                <a:pos x="T4" y="T5"/>
              </a:cxn>
            </a:cxnLst>
            <a:rect l="0" t="0" r="r" b="b"/>
            <a:pathLst>
              <a:path w="952" h="952">
                <a:moveTo>
                  <a:pt x="952" y="952"/>
                </a:moveTo>
                <a:lnTo>
                  <a:pt x="544" y="0"/>
                </a:lnTo>
                <a:lnTo>
                  <a:pt x="0" y="0"/>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r-HR"/>
          </a:p>
        </p:txBody>
      </p:sp>
      <p:sp>
        <p:nvSpPr>
          <p:cNvPr id="3" name="Freeform 2"/>
          <p:cNvSpPr/>
          <p:nvPr/>
        </p:nvSpPr>
        <p:spPr>
          <a:xfrm>
            <a:off x="3723588" y="3450210"/>
            <a:ext cx="2724346" cy="1602557"/>
          </a:xfrm>
          <a:custGeom>
            <a:avLst/>
            <a:gdLst>
              <a:gd name="connsiteX0" fmla="*/ 2601798 w 2724346"/>
              <a:gd name="connsiteY0" fmla="*/ 1602557 h 1602557"/>
              <a:gd name="connsiteX1" fmla="*/ 2601798 w 2724346"/>
              <a:gd name="connsiteY1" fmla="*/ 160256 h 1602557"/>
              <a:gd name="connsiteX2" fmla="*/ 2724346 w 2724346"/>
              <a:gd name="connsiteY2" fmla="*/ 84842 h 1602557"/>
              <a:gd name="connsiteX3" fmla="*/ 989814 w 2724346"/>
              <a:gd name="connsiteY3" fmla="*/ 0 h 1602557"/>
              <a:gd name="connsiteX4" fmla="*/ 9426 w 2724346"/>
              <a:gd name="connsiteY4" fmla="*/ 527901 h 1602557"/>
              <a:gd name="connsiteX5" fmla="*/ 0 w 2724346"/>
              <a:gd name="connsiteY5" fmla="*/ 1489435 h 1602557"/>
              <a:gd name="connsiteX6" fmla="*/ 2601798 w 2724346"/>
              <a:gd name="connsiteY6" fmla="*/ 1602557 h 1602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24346" h="1602557">
                <a:moveTo>
                  <a:pt x="2601798" y="1602557"/>
                </a:moveTo>
                <a:lnTo>
                  <a:pt x="2601798" y="160256"/>
                </a:lnTo>
                <a:lnTo>
                  <a:pt x="2724346" y="84842"/>
                </a:lnTo>
                <a:lnTo>
                  <a:pt x="989814" y="0"/>
                </a:lnTo>
                <a:lnTo>
                  <a:pt x="9426" y="527901"/>
                </a:lnTo>
                <a:lnTo>
                  <a:pt x="0" y="1489435"/>
                </a:lnTo>
                <a:lnTo>
                  <a:pt x="2601798" y="1602557"/>
                </a:lnTo>
                <a:close/>
              </a:path>
            </a:pathLst>
          </a:custGeom>
          <a:solidFill>
            <a:schemeClr val="accent6">
              <a:lumMod val="50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9" name="Freeform 73"/>
          <p:cNvSpPr>
            <a:spLocks/>
          </p:cNvSpPr>
          <p:nvPr/>
        </p:nvSpPr>
        <p:spPr bwMode="auto">
          <a:xfrm>
            <a:off x="4714" y="4392275"/>
            <a:ext cx="5359372" cy="45719"/>
          </a:xfrm>
          <a:custGeom>
            <a:avLst/>
            <a:gdLst>
              <a:gd name="T0" fmla="*/ 952 w 952"/>
              <a:gd name="T1" fmla="*/ 952 h 952"/>
              <a:gd name="T2" fmla="*/ 544 w 952"/>
              <a:gd name="T3" fmla="*/ 0 h 952"/>
              <a:gd name="T4" fmla="*/ 0 w 952"/>
              <a:gd name="T5" fmla="*/ 0 h 952"/>
            </a:gdLst>
            <a:ahLst/>
            <a:cxnLst>
              <a:cxn ang="0">
                <a:pos x="T0" y="T1"/>
              </a:cxn>
              <a:cxn ang="0">
                <a:pos x="T2" y="T3"/>
              </a:cxn>
              <a:cxn ang="0">
                <a:pos x="T4" y="T5"/>
              </a:cxn>
            </a:cxnLst>
            <a:rect l="0" t="0" r="r" b="b"/>
            <a:pathLst>
              <a:path w="952" h="952">
                <a:moveTo>
                  <a:pt x="952" y="952"/>
                </a:moveTo>
                <a:lnTo>
                  <a:pt x="544" y="0"/>
                </a:lnTo>
                <a:lnTo>
                  <a:pt x="0" y="0"/>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r-HR"/>
          </a:p>
        </p:txBody>
      </p:sp>
    </p:spTree>
    <p:extLst>
      <p:ext uri="{BB962C8B-B14F-4D97-AF65-F5344CB8AC3E}">
        <p14:creationId xmlns:p14="http://schemas.microsoft.com/office/powerpoint/2010/main" val="1746539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AutoShape 10"/>
          <p:cNvSpPr>
            <a:spLocks noChangeArrowheads="1"/>
          </p:cNvSpPr>
          <p:nvPr/>
        </p:nvSpPr>
        <p:spPr bwMode="auto">
          <a:xfrm>
            <a:off x="4970525" y="2082154"/>
            <a:ext cx="552705" cy="1296988"/>
          </a:xfrm>
          <a:prstGeom prst="cube">
            <a:avLst>
              <a:gd name="adj" fmla="val 14602"/>
            </a:avLst>
          </a:prstGeom>
          <a:solidFill>
            <a:srgbClr val="3366FF"/>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r-HR"/>
          </a:p>
        </p:txBody>
      </p:sp>
      <p:sp>
        <p:nvSpPr>
          <p:cNvPr id="82" name="AutoShape 10"/>
          <p:cNvSpPr>
            <a:spLocks noChangeArrowheads="1"/>
          </p:cNvSpPr>
          <p:nvPr/>
        </p:nvSpPr>
        <p:spPr bwMode="auto">
          <a:xfrm>
            <a:off x="5376463" y="2157901"/>
            <a:ext cx="552705" cy="1296988"/>
          </a:xfrm>
          <a:prstGeom prst="cube">
            <a:avLst>
              <a:gd name="adj" fmla="val 14602"/>
            </a:avLst>
          </a:prstGeom>
          <a:solidFill>
            <a:srgbClr val="3366FF"/>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r-HR"/>
          </a:p>
        </p:txBody>
      </p:sp>
      <p:sp>
        <p:nvSpPr>
          <p:cNvPr id="83" name="AutoShape 10"/>
          <p:cNvSpPr>
            <a:spLocks noChangeArrowheads="1"/>
          </p:cNvSpPr>
          <p:nvPr/>
        </p:nvSpPr>
        <p:spPr bwMode="auto">
          <a:xfrm>
            <a:off x="5929168" y="2101703"/>
            <a:ext cx="552705" cy="1296988"/>
          </a:xfrm>
          <a:prstGeom prst="cube">
            <a:avLst>
              <a:gd name="adj" fmla="val 14602"/>
            </a:avLst>
          </a:prstGeom>
          <a:solidFill>
            <a:srgbClr val="3366FF"/>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r-HR"/>
          </a:p>
        </p:txBody>
      </p:sp>
      <p:sp>
        <p:nvSpPr>
          <p:cNvPr id="84" name="AutoShape 10"/>
          <p:cNvSpPr>
            <a:spLocks noChangeArrowheads="1"/>
          </p:cNvSpPr>
          <p:nvPr/>
        </p:nvSpPr>
        <p:spPr bwMode="auto">
          <a:xfrm>
            <a:off x="6363399" y="2178365"/>
            <a:ext cx="552705" cy="1296988"/>
          </a:xfrm>
          <a:prstGeom prst="cube">
            <a:avLst>
              <a:gd name="adj" fmla="val 14602"/>
            </a:avLst>
          </a:prstGeom>
          <a:solidFill>
            <a:srgbClr val="3366FF"/>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r-HR"/>
          </a:p>
        </p:txBody>
      </p:sp>
      <p:sp>
        <p:nvSpPr>
          <p:cNvPr id="85" name="AutoShape 10"/>
          <p:cNvSpPr>
            <a:spLocks noChangeArrowheads="1"/>
          </p:cNvSpPr>
          <p:nvPr/>
        </p:nvSpPr>
        <p:spPr bwMode="auto">
          <a:xfrm>
            <a:off x="6899082" y="2128339"/>
            <a:ext cx="552705" cy="1296988"/>
          </a:xfrm>
          <a:prstGeom prst="cube">
            <a:avLst>
              <a:gd name="adj" fmla="val 14602"/>
            </a:avLst>
          </a:prstGeom>
          <a:solidFill>
            <a:srgbClr val="3366FF"/>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r-HR"/>
          </a:p>
        </p:txBody>
      </p:sp>
      <p:sp>
        <p:nvSpPr>
          <p:cNvPr id="86" name="AutoShape 10"/>
          <p:cNvSpPr>
            <a:spLocks noChangeArrowheads="1"/>
          </p:cNvSpPr>
          <p:nvPr/>
        </p:nvSpPr>
        <p:spPr bwMode="auto">
          <a:xfrm>
            <a:off x="7311703" y="2178365"/>
            <a:ext cx="552705" cy="1296988"/>
          </a:xfrm>
          <a:prstGeom prst="cube">
            <a:avLst>
              <a:gd name="adj" fmla="val 14602"/>
            </a:avLst>
          </a:prstGeom>
          <a:solidFill>
            <a:srgbClr val="3366FF"/>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r-HR"/>
          </a:p>
        </p:txBody>
      </p:sp>
      <p:sp>
        <p:nvSpPr>
          <p:cNvPr id="3139" name="Freeform 67"/>
          <p:cNvSpPr>
            <a:spLocks/>
          </p:cNvSpPr>
          <p:nvPr/>
        </p:nvSpPr>
        <p:spPr bwMode="auto">
          <a:xfrm>
            <a:off x="4429125" y="3971926"/>
            <a:ext cx="792162" cy="322263"/>
          </a:xfrm>
          <a:custGeom>
            <a:avLst/>
            <a:gdLst>
              <a:gd name="T0" fmla="*/ 0 w 499"/>
              <a:gd name="T1" fmla="*/ 203 h 203"/>
              <a:gd name="T2" fmla="*/ 299 w 499"/>
              <a:gd name="T3" fmla="*/ 0 h 203"/>
              <a:gd name="T4" fmla="*/ 382 w 499"/>
              <a:gd name="T5" fmla="*/ 10 h 203"/>
              <a:gd name="T6" fmla="*/ 499 w 499"/>
              <a:gd name="T7" fmla="*/ 157 h 203"/>
            </a:gdLst>
            <a:ahLst/>
            <a:cxnLst>
              <a:cxn ang="0">
                <a:pos x="T0" y="T1"/>
              </a:cxn>
              <a:cxn ang="0">
                <a:pos x="T2" y="T3"/>
              </a:cxn>
              <a:cxn ang="0">
                <a:pos x="T4" y="T5"/>
              </a:cxn>
              <a:cxn ang="0">
                <a:pos x="T6" y="T7"/>
              </a:cxn>
            </a:cxnLst>
            <a:rect l="0" t="0" r="r" b="b"/>
            <a:pathLst>
              <a:path w="499" h="203">
                <a:moveTo>
                  <a:pt x="0" y="203"/>
                </a:moveTo>
                <a:lnTo>
                  <a:pt x="299" y="0"/>
                </a:lnTo>
                <a:lnTo>
                  <a:pt x="382" y="10"/>
                </a:lnTo>
                <a:lnTo>
                  <a:pt x="499" y="157"/>
                </a:lnTo>
              </a:path>
            </a:pathLst>
          </a:custGeom>
          <a:noFill/>
          <a:ln w="9525" cap="flat">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r-HR"/>
          </a:p>
        </p:txBody>
      </p:sp>
      <p:sp>
        <p:nvSpPr>
          <p:cNvPr id="3077" name="Line 5"/>
          <p:cNvSpPr>
            <a:spLocks noChangeShapeType="1"/>
          </p:cNvSpPr>
          <p:nvPr/>
        </p:nvSpPr>
        <p:spPr bwMode="auto">
          <a:xfrm flipH="1">
            <a:off x="4716462" y="3141663"/>
            <a:ext cx="345598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r-HR"/>
          </a:p>
        </p:txBody>
      </p:sp>
      <p:sp>
        <p:nvSpPr>
          <p:cNvPr id="3078" name="Line 6"/>
          <p:cNvSpPr>
            <a:spLocks noChangeShapeType="1"/>
          </p:cNvSpPr>
          <p:nvPr/>
        </p:nvSpPr>
        <p:spPr bwMode="auto">
          <a:xfrm>
            <a:off x="4716462" y="1917701"/>
            <a:ext cx="0" cy="15128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r-HR"/>
          </a:p>
        </p:txBody>
      </p:sp>
      <p:sp>
        <p:nvSpPr>
          <p:cNvPr id="3080" name="Line 8"/>
          <p:cNvSpPr>
            <a:spLocks noChangeShapeType="1"/>
          </p:cNvSpPr>
          <p:nvPr/>
        </p:nvSpPr>
        <p:spPr bwMode="auto">
          <a:xfrm flipV="1">
            <a:off x="1836737" y="3286126"/>
            <a:ext cx="2735262" cy="27352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r-HR"/>
          </a:p>
        </p:txBody>
      </p:sp>
      <p:sp>
        <p:nvSpPr>
          <p:cNvPr id="3082" name="AutoShape 10"/>
          <p:cNvSpPr>
            <a:spLocks noChangeArrowheads="1"/>
          </p:cNvSpPr>
          <p:nvPr/>
        </p:nvSpPr>
        <p:spPr bwMode="auto">
          <a:xfrm>
            <a:off x="4429125" y="2133601"/>
            <a:ext cx="552705" cy="1296988"/>
          </a:xfrm>
          <a:prstGeom prst="cube">
            <a:avLst>
              <a:gd name="adj" fmla="val 14602"/>
            </a:avLst>
          </a:prstGeom>
          <a:solidFill>
            <a:srgbClr val="3366FF"/>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r-HR"/>
          </a:p>
        </p:txBody>
      </p:sp>
      <p:sp>
        <p:nvSpPr>
          <p:cNvPr id="3094" name="Freeform 22"/>
          <p:cNvSpPr>
            <a:spLocks/>
          </p:cNvSpPr>
          <p:nvPr/>
        </p:nvSpPr>
        <p:spPr bwMode="auto">
          <a:xfrm>
            <a:off x="1836737" y="5157788"/>
            <a:ext cx="3455987" cy="863600"/>
          </a:xfrm>
          <a:custGeom>
            <a:avLst/>
            <a:gdLst>
              <a:gd name="T0" fmla="*/ 0 w 2177"/>
              <a:gd name="T1" fmla="*/ 544 h 544"/>
              <a:gd name="T2" fmla="*/ 0 w 2177"/>
              <a:gd name="T3" fmla="*/ 136 h 544"/>
              <a:gd name="T4" fmla="*/ 45 w 2177"/>
              <a:gd name="T5" fmla="*/ 136 h 544"/>
              <a:gd name="T6" fmla="*/ 136 w 2177"/>
              <a:gd name="T7" fmla="*/ 91 h 544"/>
              <a:gd name="T8" fmla="*/ 228 w 2177"/>
              <a:gd name="T9" fmla="*/ 51 h 544"/>
              <a:gd name="T10" fmla="*/ 317 w 2177"/>
              <a:gd name="T11" fmla="*/ 46 h 544"/>
              <a:gd name="T12" fmla="*/ 408 w 2177"/>
              <a:gd name="T13" fmla="*/ 91 h 544"/>
              <a:gd name="T14" fmla="*/ 499 w 2177"/>
              <a:gd name="T15" fmla="*/ 91 h 544"/>
              <a:gd name="T16" fmla="*/ 548 w 2177"/>
              <a:gd name="T17" fmla="*/ 112 h 544"/>
              <a:gd name="T18" fmla="*/ 589 w 2177"/>
              <a:gd name="T19" fmla="*/ 136 h 544"/>
              <a:gd name="T20" fmla="*/ 663 w 2177"/>
              <a:gd name="T21" fmla="*/ 122 h 544"/>
              <a:gd name="T22" fmla="*/ 726 w 2177"/>
              <a:gd name="T23" fmla="*/ 91 h 544"/>
              <a:gd name="T24" fmla="*/ 816 w 2177"/>
              <a:gd name="T25" fmla="*/ 91 h 544"/>
              <a:gd name="T26" fmla="*/ 891 w 2177"/>
              <a:gd name="T27" fmla="*/ 64 h 544"/>
              <a:gd name="T28" fmla="*/ 952 w 2177"/>
              <a:gd name="T29" fmla="*/ 46 h 544"/>
              <a:gd name="T30" fmla="*/ 1043 w 2177"/>
              <a:gd name="T31" fmla="*/ 46 h 544"/>
              <a:gd name="T32" fmla="*/ 1134 w 2177"/>
              <a:gd name="T33" fmla="*/ 91 h 544"/>
              <a:gd name="T34" fmla="*/ 1198 w 2177"/>
              <a:gd name="T35" fmla="*/ 98 h 544"/>
              <a:gd name="T36" fmla="*/ 1270 w 2177"/>
              <a:gd name="T37" fmla="*/ 91 h 544"/>
              <a:gd name="T38" fmla="*/ 1361 w 2177"/>
              <a:gd name="T39" fmla="*/ 46 h 544"/>
              <a:gd name="T40" fmla="*/ 1396 w 2177"/>
              <a:gd name="T41" fmla="*/ 16 h 544"/>
              <a:gd name="T42" fmla="*/ 1451 w 2177"/>
              <a:gd name="T43" fmla="*/ 0 h 544"/>
              <a:gd name="T44" fmla="*/ 1497 w 2177"/>
              <a:gd name="T45" fmla="*/ 0 h 544"/>
              <a:gd name="T46" fmla="*/ 1587 w 2177"/>
              <a:gd name="T47" fmla="*/ 46 h 544"/>
              <a:gd name="T48" fmla="*/ 1633 w 2177"/>
              <a:gd name="T49" fmla="*/ 91 h 544"/>
              <a:gd name="T50" fmla="*/ 1668 w 2177"/>
              <a:gd name="T51" fmla="*/ 93 h 544"/>
              <a:gd name="T52" fmla="*/ 1723 w 2177"/>
              <a:gd name="T53" fmla="*/ 80 h 544"/>
              <a:gd name="T54" fmla="*/ 1771 w 2177"/>
              <a:gd name="T55" fmla="*/ 77 h 544"/>
              <a:gd name="T56" fmla="*/ 1814 w 2177"/>
              <a:gd name="T57" fmla="*/ 91 h 544"/>
              <a:gd name="T58" fmla="*/ 1859 w 2177"/>
              <a:gd name="T59" fmla="*/ 136 h 544"/>
              <a:gd name="T60" fmla="*/ 1905 w 2177"/>
              <a:gd name="T61" fmla="*/ 147 h 544"/>
              <a:gd name="T62" fmla="*/ 1950 w 2177"/>
              <a:gd name="T63" fmla="*/ 136 h 544"/>
              <a:gd name="T64" fmla="*/ 1985 w 2177"/>
              <a:gd name="T65" fmla="*/ 109 h 544"/>
              <a:gd name="T66" fmla="*/ 2041 w 2177"/>
              <a:gd name="T67" fmla="*/ 91 h 544"/>
              <a:gd name="T68" fmla="*/ 2081 w 2177"/>
              <a:gd name="T69" fmla="*/ 90 h 544"/>
              <a:gd name="T70" fmla="*/ 2132 w 2177"/>
              <a:gd name="T71" fmla="*/ 91 h 544"/>
              <a:gd name="T72" fmla="*/ 2177 w 2177"/>
              <a:gd name="T73" fmla="*/ 136 h 544"/>
              <a:gd name="T74" fmla="*/ 2177 w 2177"/>
              <a:gd name="T75" fmla="*/ 544 h 544"/>
              <a:gd name="T76" fmla="*/ 0 w 2177"/>
              <a:gd name="T77" fmla="*/ 544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77" h="544">
                <a:moveTo>
                  <a:pt x="0" y="544"/>
                </a:moveTo>
                <a:lnTo>
                  <a:pt x="0" y="136"/>
                </a:lnTo>
                <a:lnTo>
                  <a:pt x="45" y="136"/>
                </a:lnTo>
                <a:lnTo>
                  <a:pt x="136" y="91"/>
                </a:lnTo>
                <a:lnTo>
                  <a:pt x="228" y="51"/>
                </a:lnTo>
                <a:lnTo>
                  <a:pt x="317" y="46"/>
                </a:lnTo>
                <a:lnTo>
                  <a:pt x="408" y="91"/>
                </a:lnTo>
                <a:lnTo>
                  <a:pt x="499" y="91"/>
                </a:lnTo>
                <a:lnTo>
                  <a:pt x="548" y="112"/>
                </a:lnTo>
                <a:lnTo>
                  <a:pt x="589" y="136"/>
                </a:lnTo>
                <a:lnTo>
                  <a:pt x="663" y="122"/>
                </a:lnTo>
                <a:lnTo>
                  <a:pt x="726" y="91"/>
                </a:lnTo>
                <a:lnTo>
                  <a:pt x="816" y="91"/>
                </a:lnTo>
                <a:lnTo>
                  <a:pt x="891" y="64"/>
                </a:lnTo>
                <a:lnTo>
                  <a:pt x="952" y="46"/>
                </a:lnTo>
                <a:lnTo>
                  <a:pt x="1043" y="46"/>
                </a:lnTo>
                <a:lnTo>
                  <a:pt x="1134" y="91"/>
                </a:lnTo>
                <a:lnTo>
                  <a:pt x="1198" y="98"/>
                </a:lnTo>
                <a:lnTo>
                  <a:pt x="1270" y="91"/>
                </a:lnTo>
                <a:lnTo>
                  <a:pt x="1361" y="46"/>
                </a:lnTo>
                <a:lnTo>
                  <a:pt x="1396" y="16"/>
                </a:lnTo>
                <a:lnTo>
                  <a:pt x="1451" y="0"/>
                </a:lnTo>
                <a:lnTo>
                  <a:pt x="1497" y="0"/>
                </a:lnTo>
                <a:lnTo>
                  <a:pt x="1587" y="46"/>
                </a:lnTo>
                <a:lnTo>
                  <a:pt x="1633" y="91"/>
                </a:lnTo>
                <a:lnTo>
                  <a:pt x="1668" y="93"/>
                </a:lnTo>
                <a:lnTo>
                  <a:pt x="1723" y="80"/>
                </a:lnTo>
                <a:lnTo>
                  <a:pt x="1771" y="77"/>
                </a:lnTo>
                <a:lnTo>
                  <a:pt x="1814" y="91"/>
                </a:lnTo>
                <a:lnTo>
                  <a:pt x="1859" y="136"/>
                </a:lnTo>
                <a:lnTo>
                  <a:pt x="1905" y="147"/>
                </a:lnTo>
                <a:lnTo>
                  <a:pt x="1950" y="136"/>
                </a:lnTo>
                <a:lnTo>
                  <a:pt x="1985" y="109"/>
                </a:lnTo>
                <a:lnTo>
                  <a:pt x="2041" y="91"/>
                </a:lnTo>
                <a:lnTo>
                  <a:pt x="2081" y="90"/>
                </a:lnTo>
                <a:lnTo>
                  <a:pt x="2132" y="91"/>
                </a:lnTo>
                <a:lnTo>
                  <a:pt x="2177" y="136"/>
                </a:lnTo>
                <a:lnTo>
                  <a:pt x="2177" y="544"/>
                </a:lnTo>
                <a:lnTo>
                  <a:pt x="0" y="544"/>
                </a:lnTo>
                <a:close/>
              </a:path>
            </a:pathLst>
          </a:custGeom>
          <a:solidFill>
            <a:srgbClr val="00CCFF">
              <a:alpha val="20000"/>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r-HR"/>
          </a:p>
        </p:txBody>
      </p:sp>
      <p:sp>
        <p:nvSpPr>
          <p:cNvPr id="3095" name="Freeform 23"/>
          <p:cNvSpPr>
            <a:spLocks/>
          </p:cNvSpPr>
          <p:nvPr/>
        </p:nvSpPr>
        <p:spPr bwMode="auto">
          <a:xfrm>
            <a:off x="1836737" y="2422526"/>
            <a:ext cx="6335712" cy="3598863"/>
          </a:xfrm>
          <a:custGeom>
            <a:avLst/>
            <a:gdLst>
              <a:gd name="T0" fmla="*/ 45 w 3991"/>
              <a:gd name="T1" fmla="*/ 1814 h 2267"/>
              <a:gd name="T2" fmla="*/ 136 w 3991"/>
              <a:gd name="T3" fmla="*/ 1678 h 2267"/>
              <a:gd name="T4" fmla="*/ 272 w 3991"/>
              <a:gd name="T5" fmla="*/ 1587 h 2267"/>
              <a:gd name="T6" fmla="*/ 363 w 3991"/>
              <a:gd name="T7" fmla="*/ 1451 h 2267"/>
              <a:gd name="T8" fmla="*/ 453 w 3991"/>
              <a:gd name="T9" fmla="*/ 1315 h 2267"/>
              <a:gd name="T10" fmla="*/ 635 w 3991"/>
              <a:gd name="T11" fmla="*/ 1224 h 2267"/>
              <a:gd name="T12" fmla="*/ 771 w 3991"/>
              <a:gd name="T13" fmla="*/ 1043 h 2267"/>
              <a:gd name="T14" fmla="*/ 907 w 3991"/>
              <a:gd name="T15" fmla="*/ 861 h 2267"/>
              <a:gd name="T16" fmla="*/ 1134 w 3991"/>
              <a:gd name="T17" fmla="*/ 725 h 2267"/>
              <a:gd name="T18" fmla="*/ 1224 w 3991"/>
              <a:gd name="T19" fmla="*/ 589 h 2267"/>
              <a:gd name="T20" fmla="*/ 1313 w 3991"/>
              <a:gd name="T21" fmla="*/ 517 h 2267"/>
              <a:gd name="T22" fmla="*/ 1425 w 3991"/>
              <a:gd name="T23" fmla="*/ 459 h 2267"/>
              <a:gd name="T24" fmla="*/ 1463 w 3991"/>
              <a:gd name="T25" fmla="*/ 331 h 2267"/>
              <a:gd name="T26" fmla="*/ 1542 w 3991"/>
              <a:gd name="T27" fmla="*/ 272 h 2267"/>
              <a:gd name="T28" fmla="*/ 1633 w 3991"/>
              <a:gd name="T29" fmla="*/ 136 h 2267"/>
              <a:gd name="T30" fmla="*/ 1723 w 3991"/>
              <a:gd name="T31" fmla="*/ 181 h 2267"/>
              <a:gd name="T32" fmla="*/ 1859 w 3991"/>
              <a:gd name="T33" fmla="*/ 226 h 2267"/>
              <a:gd name="T34" fmla="*/ 1950 w 3991"/>
              <a:gd name="T35" fmla="*/ 197 h 2267"/>
              <a:gd name="T36" fmla="*/ 2041 w 3991"/>
              <a:gd name="T37" fmla="*/ 226 h 2267"/>
              <a:gd name="T38" fmla="*/ 2177 w 3991"/>
              <a:gd name="T39" fmla="*/ 181 h 2267"/>
              <a:gd name="T40" fmla="*/ 2313 w 3991"/>
              <a:gd name="T41" fmla="*/ 136 h 2267"/>
              <a:gd name="T42" fmla="*/ 2449 w 3991"/>
              <a:gd name="T43" fmla="*/ 181 h 2267"/>
              <a:gd name="T44" fmla="*/ 2585 w 3991"/>
              <a:gd name="T45" fmla="*/ 181 h 2267"/>
              <a:gd name="T46" fmla="*/ 2721 w 3991"/>
              <a:gd name="T47" fmla="*/ 226 h 2267"/>
              <a:gd name="T48" fmla="*/ 2812 w 3991"/>
              <a:gd name="T49" fmla="*/ 136 h 2267"/>
              <a:gd name="T50" fmla="*/ 2948 w 3991"/>
              <a:gd name="T51" fmla="*/ 226 h 2267"/>
              <a:gd name="T52" fmla="*/ 3084 w 3991"/>
              <a:gd name="T53" fmla="*/ 181 h 2267"/>
              <a:gd name="T54" fmla="*/ 3266 w 3991"/>
              <a:gd name="T55" fmla="*/ 136 h 2267"/>
              <a:gd name="T56" fmla="*/ 3402 w 3991"/>
              <a:gd name="T57" fmla="*/ 181 h 2267"/>
              <a:gd name="T58" fmla="*/ 3489 w 3991"/>
              <a:gd name="T59" fmla="*/ 152 h 2267"/>
              <a:gd name="T60" fmla="*/ 3583 w 3991"/>
              <a:gd name="T61" fmla="*/ 136 h 2267"/>
              <a:gd name="T62" fmla="*/ 3691 w 3991"/>
              <a:gd name="T63" fmla="*/ 155 h 2267"/>
              <a:gd name="T64" fmla="*/ 3810 w 3991"/>
              <a:gd name="T65" fmla="*/ 136 h 2267"/>
              <a:gd name="T66" fmla="*/ 3901 w 3991"/>
              <a:gd name="T67" fmla="*/ 90 h 2267"/>
              <a:gd name="T68" fmla="*/ 3953 w 3991"/>
              <a:gd name="T69" fmla="*/ 11 h 2267"/>
              <a:gd name="T70" fmla="*/ 3991 w 3991"/>
              <a:gd name="T71" fmla="*/ 453 h 2267"/>
              <a:gd name="T72" fmla="*/ 0 w 3991"/>
              <a:gd name="T73" fmla="*/ 2267 h 2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91" h="2267">
                <a:moveTo>
                  <a:pt x="0" y="1859"/>
                </a:moveTo>
                <a:lnTo>
                  <a:pt x="45" y="1814"/>
                </a:lnTo>
                <a:lnTo>
                  <a:pt x="90" y="1723"/>
                </a:lnTo>
                <a:lnTo>
                  <a:pt x="136" y="1678"/>
                </a:lnTo>
                <a:lnTo>
                  <a:pt x="181" y="1632"/>
                </a:lnTo>
                <a:lnTo>
                  <a:pt x="272" y="1587"/>
                </a:lnTo>
                <a:lnTo>
                  <a:pt x="317" y="1542"/>
                </a:lnTo>
                <a:lnTo>
                  <a:pt x="363" y="1451"/>
                </a:lnTo>
                <a:lnTo>
                  <a:pt x="408" y="1360"/>
                </a:lnTo>
                <a:lnTo>
                  <a:pt x="453" y="1315"/>
                </a:lnTo>
                <a:lnTo>
                  <a:pt x="544" y="1270"/>
                </a:lnTo>
                <a:lnTo>
                  <a:pt x="635" y="1224"/>
                </a:lnTo>
                <a:lnTo>
                  <a:pt x="726" y="1133"/>
                </a:lnTo>
                <a:lnTo>
                  <a:pt x="771" y="1043"/>
                </a:lnTo>
                <a:lnTo>
                  <a:pt x="816" y="952"/>
                </a:lnTo>
                <a:lnTo>
                  <a:pt x="907" y="861"/>
                </a:lnTo>
                <a:lnTo>
                  <a:pt x="998" y="816"/>
                </a:lnTo>
                <a:lnTo>
                  <a:pt x="1134" y="725"/>
                </a:lnTo>
                <a:lnTo>
                  <a:pt x="1179" y="680"/>
                </a:lnTo>
                <a:lnTo>
                  <a:pt x="1224" y="589"/>
                </a:lnTo>
                <a:lnTo>
                  <a:pt x="1255" y="491"/>
                </a:lnTo>
                <a:lnTo>
                  <a:pt x="1313" y="517"/>
                </a:lnTo>
                <a:lnTo>
                  <a:pt x="1361" y="498"/>
                </a:lnTo>
                <a:lnTo>
                  <a:pt x="1425" y="459"/>
                </a:lnTo>
                <a:lnTo>
                  <a:pt x="1451" y="408"/>
                </a:lnTo>
                <a:lnTo>
                  <a:pt x="1463" y="331"/>
                </a:lnTo>
                <a:lnTo>
                  <a:pt x="1508" y="318"/>
                </a:lnTo>
                <a:lnTo>
                  <a:pt x="1542" y="272"/>
                </a:lnTo>
                <a:lnTo>
                  <a:pt x="1587" y="181"/>
                </a:lnTo>
                <a:lnTo>
                  <a:pt x="1633" y="136"/>
                </a:lnTo>
                <a:lnTo>
                  <a:pt x="1678" y="181"/>
                </a:lnTo>
                <a:lnTo>
                  <a:pt x="1723" y="181"/>
                </a:lnTo>
                <a:lnTo>
                  <a:pt x="1814" y="181"/>
                </a:lnTo>
                <a:lnTo>
                  <a:pt x="1859" y="226"/>
                </a:lnTo>
                <a:lnTo>
                  <a:pt x="1905" y="181"/>
                </a:lnTo>
                <a:lnTo>
                  <a:pt x="1950" y="197"/>
                </a:lnTo>
                <a:lnTo>
                  <a:pt x="1996" y="181"/>
                </a:lnTo>
                <a:lnTo>
                  <a:pt x="2041" y="226"/>
                </a:lnTo>
                <a:lnTo>
                  <a:pt x="2132" y="226"/>
                </a:lnTo>
                <a:lnTo>
                  <a:pt x="2177" y="181"/>
                </a:lnTo>
                <a:lnTo>
                  <a:pt x="2222" y="181"/>
                </a:lnTo>
                <a:lnTo>
                  <a:pt x="2313" y="136"/>
                </a:lnTo>
                <a:lnTo>
                  <a:pt x="2358" y="136"/>
                </a:lnTo>
                <a:lnTo>
                  <a:pt x="2449" y="181"/>
                </a:lnTo>
                <a:lnTo>
                  <a:pt x="2519" y="193"/>
                </a:lnTo>
                <a:lnTo>
                  <a:pt x="2585" y="181"/>
                </a:lnTo>
                <a:lnTo>
                  <a:pt x="2631" y="226"/>
                </a:lnTo>
                <a:lnTo>
                  <a:pt x="2721" y="226"/>
                </a:lnTo>
                <a:lnTo>
                  <a:pt x="2767" y="136"/>
                </a:lnTo>
                <a:lnTo>
                  <a:pt x="2812" y="136"/>
                </a:lnTo>
                <a:lnTo>
                  <a:pt x="2857" y="181"/>
                </a:lnTo>
                <a:lnTo>
                  <a:pt x="2948" y="226"/>
                </a:lnTo>
                <a:lnTo>
                  <a:pt x="2993" y="226"/>
                </a:lnTo>
                <a:lnTo>
                  <a:pt x="3084" y="181"/>
                </a:lnTo>
                <a:lnTo>
                  <a:pt x="3175" y="136"/>
                </a:lnTo>
                <a:lnTo>
                  <a:pt x="3266" y="136"/>
                </a:lnTo>
                <a:lnTo>
                  <a:pt x="3311" y="181"/>
                </a:lnTo>
                <a:lnTo>
                  <a:pt x="3402" y="181"/>
                </a:lnTo>
                <a:lnTo>
                  <a:pt x="3447" y="136"/>
                </a:lnTo>
                <a:lnTo>
                  <a:pt x="3489" y="152"/>
                </a:lnTo>
                <a:lnTo>
                  <a:pt x="3538" y="136"/>
                </a:lnTo>
                <a:lnTo>
                  <a:pt x="3583" y="136"/>
                </a:lnTo>
                <a:lnTo>
                  <a:pt x="3629" y="181"/>
                </a:lnTo>
                <a:lnTo>
                  <a:pt x="3691" y="155"/>
                </a:lnTo>
                <a:lnTo>
                  <a:pt x="3765" y="136"/>
                </a:lnTo>
                <a:lnTo>
                  <a:pt x="3810" y="136"/>
                </a:lnTo>
                <a:lnTo>
                  <a:pt x="3855" y="90"/>
                </a:lnTo>
                <a:lnTo>
                  <a:pt x="3901" y="90"/>
                </a:lnTo>
                <a:lnTo>
                  <a:pt x="3946" y="45"/>
                </a:lnTo>
                <a:lnTo>
                  <a:pt x="3953" y="11"/>
                </a:lnTo>
                <a:lnTo>
                  <a:pt x="3991" y="0"/>
                </a:lnTo>
                <a:lnTo>
                  <a:pt x="3991" y="453"/>
                </a:lnTo>
                <a:lnTo>
                  <a:pt x="2177" y="2267"/>
                </a:lnTo>
                <a:lnTo>
                  <a:pt x="0" y="2267"/>
                </a:lnTo>
                <a:lnTo>
                  <a:pt x="0" y="1859"/>
                </a:lnTo>
                <a:close/>
              </a:path>
            </a:pathLst>
          </a:custGeom>
          <a:solidFill>
            <a:srgbClr val="00CCFF">
              <a:alpha val="20000"/>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r-HR"/>
          </a:p>
        </p:txBody>
      </p:sp>
      <p:sp>
        <p:nvSpPr>
          <p:cNvPr id="3096" name="Freeform 24"/>
          <p:cNvSpPr>
            <a:spLocks/>
          </p:cNvSpPr>
          <p:nvPr/>
        </p:nvSpPr>
        <p:spPr bwMode="auto">
          <a:xfrm>
            <a:off x="5292724" y="2422526"/>
            <a:ext cx="2879725" cy="3598863"/>
          </a:xfrm>
          <a:custGeom>
            <a:avLst/>
            <a:gdLst>
              <a:gd name="T0" fmla="*/ 0 w 1814"/>
              <a:gd name="T1" fmla="*/ 1859 h 2267"/>
              <a:gd name="T2" fmla="*/ 45 w 1814"/>
              <a:gd name="T3" fmla="*/ 1814 h 2267"/>
              <a:gd name="T4" fmla="*/ 91 w 1814"/>
              <a:gd name="T5" fmla="*/ 1723 h 2267"/>
              <a:gd name="T6" fmla="*/ 136 w 1814"/>
              <a:gd name="T7" fmla="*/ 1678 h 2267"/>
              <a:gd name="T8" fmla="*/ 227 w 1814"/>
              <a:gd name="T9" fmla="*/ 1632 h 2267"/>
              <a:gd name="T10" fmla="*/ 318 w 1814"/>
              <a:gd name="T11" fmla="*/ 1632 h 2267"/>
              <a:gd name="T12" fmla="*/ 355 w 1814"/>
              <a:gd name="T13" fmla="*/ 1581 h 2267"/>
              <a:gd name="T14" fmla="*/ 370 w 1814"/>
              <a:gd name="T15" fmla="*/ 1489 h 2267"/>
              <a:gd name="T16" fmla="*/ 384 w 1814"/>
              <a:gd name="T17" fmla="*/ 1398 h 2267"/>
              <a:gd name="T18" fmla="*/ 398 w 1814"/>
              <a:gd name="T19" fmla="*/ 1331 h 2267"/>
              <a:gd name="T20" fmla="*/ 408 w 1814"/>
              <a:gd name="T21" fmla="*/ 1278 h 2267"/>
              <a:gd name="T22" fmla="*/ 454 w 1814"/>
              <a:gd name="T23" fmla="*/ 1270 h 2267"/>
              <a:gd name="T24" fmla="*/ 499 w 1814"/>
              <a:gd name="T25" fmla="*/ 1315 h 2267"/>
              <a:gd name="T26" fmla="*/ 544 w 1814"/>
              <a:gd name="T27" fmla="*/ 1315 h 2267"/>
              <a:gd name="T28" fmla="*/ 635 w 1814"/>
              <a:gd name="T29" fmla="*/ 1270 h 2267"/>
              <a:gd name="T30" fmla="*/ 680 w 1814"/>
              <a:gd name="T31" fmla="*/ 1179 h 2267"/>
              <a:gd name="T32" fmla="*/ 726 w 1814"/>
              <a:gd name="T33" fmla="*/ 1088 h 2267"/>
              <a:gd name="T34" fmla="*/ 816 w 1814"/>
              <a:gd name="T35" fmla="*/ 1043 h 2267"/>
              <a:gd name="T36" fmla="*/ 862 w 1814"/>
              <a:gd name="T37" fmla="*/ 997 h 2267"/>
              <a:gd name="T38" fmla="*/ 907 w 1814"/>
              <a:gd name="T39" fmla="*/ 907 h 2267"/>
              <a:gd name="T40" fmla="*/ 965 w 1814"/>
              <a:gd name="T41" fmla="*/ 808 h 2267"/>
              <a:gd name="T42" fmla="*/ 1013 w 1814"/>
              <a:gd name="T43" fmla="*/ 765 h 2267"/>
              <a:gd name="T44" fmla="*/ 1085 w 1814"/>
              <a:gd name="T45" fmla="*/ 736 h 2267"/>
              <a:gd name="T46" fmla="*/ 1162 w 1814"/>
              <a:gd name="T47" fmla="*/ 669 h 2267"/>
              <a:gd name="T48" fmla="*/ 1179 w 1814"/>
              <a:gd name="T49" fmla="*/ 589 h 2267"/>
              <a:gd name="T50" fmla="*/ 1229 w 1814"/>
              <a:gd name="T51" fmla="*/ 563 h 2267"/>
              <a:gd name="T52" fmla="*/ 1270 w 1814"/>
              <a:gd name="T53" fmla="*/ 544 h 2267"/>
              <a:gd name="T54" fmla="*/ 1361 w 1814"/>
              <a:gd name="T55" fmla="*/ 544 h 2267"/>
              <a:gd name="T56" fmla="*/ 1421 w 1814"/>
              <a:gd name="T57" fmla="*/ 472 h 2267"/>
              <a:gd name="T58" fmla="*/ 1445 w 1814"/>
              <a:gd name="T59" fmla="*/ 385 h 2267"/>
              <a:gd name="T60" fmla="*/ 1497 w 1814"/>
              <a:gd name="T61" fmla="*/ 317 h 2267"/>
              <a:gd name="T62" fmla="*/ 1588 w 1814"/>
              <a:gd name="T63" fmla="*/ 272 h 2267"/>
              <a:gd name="T64" fmla="*/ 1633 w 1814"/>
              <a:gd name="T65" fmla="*/ 181 h 2267"/>
              <a:gd name="T66" fmla="*/ 1769 w 1814"/>
              <a:gd name="T67" fmla="*/ 90 h 2267"/>
              <a:gd name="T68" fmla="*/ 1814 w 1814"/>
              <a:gd name="T69" fmla="*/ 0 h 2267"/>
              <a:gd name="T70" fmla="*/ 1814 w 1814"/>
              <a:gd name="T71" fmla="*/ 453 h 2267"/>
              <a:gd name="T72" fmla="*/ 0 w 1814"/>
              <a:gd name="T73" fmla="*/ 2267 h 2267"/>
              <a:gd name="T74" fmla="*/ 0 w 1814"/>
              <a:gd name="T75" fmla="*/ 1859 h 2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14" h="2267">
                <a:moveTo>
                  <a:pt x="0" y="1859"/>
                </a:moveTo>
                <a:lnTo>
                  <a:pt x="45" y="1814"/>
                </a:lnTo>
                <a:lnTo>
                  <a:pt x="91" y="1723"/>
                </a:lnTo>
                <a:lnTo>
                  <a:pt x="136" y="1678"/>
                </a:lnTo>
                <a:lnTo>
                  <a:pt x="227" y="1632"/>
                </a:lnTo>
                <a:lnTo>
                  <a:pt x="318" y="1632"/>
                </a:lnTo>
                <a:lnTo>
                  <a:pt x="355" y="1581"/>
                </a:lnTo>
                <a:lnTo>
                  <a:pt x="370" y="1489"/>
                </a:lnTo>
                <a:lnTo>
                  <a:pt x="384" y="1398"/>
                </a:lnTo>
                <a:lnTo>
                  <a:pt x="398" y="1331"/>
                </a:lnTo>
                <a:lnTo>
                  <a:pt x="408" y="1278"/>
                </a:lnTo>
                <a:lnTo>
                  <a:pt x="454" y="1270"/>
                </a:lnTo>
                <a:lnTo>
                  <a:pt x="499" y="1315"/>
                </a:lnTo>
                <a:lnTo>
                  <a:pt x="544" y="1315"/>
                </a:lnTo>
                <a:lnTo>
                  <a:pt x="635" y="1270"/>
                </a:lnTo>
                <a:lnTo>
                  <a:pt x="680" y="1179"/>
                </a:lnTo>
                <a:lnTo>
                  <a:pt x="726" y="1088"/>
                </a:lnTo>
                <a:lnTo>
                  <a:pt x="816" y="1043"/>
                </a:lnTo>
                <a:lnTo>
                  <a:pt x="862" y="997"/>
                </a:lnTo>
                <a:lnTo>
                  <a:pt x="907" y="907"/>
                </a:lnTo>
                <a:lnTo>
                  <a:pt x="965" y="808"/>
                </a:lnTo>
                <a:lnTo>
                  <a:pt x="1013" y="765"/>
                </a:lnTo>
                <a:lnTo>
                  <a:pt x="1085" y="736"/>
                </a:lnTo>
                <a:lnTo>
                  <a:pt x="1162" y="669"/>
                </a:lnTo>
                <a:lnTo>
                  <a:pt x="1179" y="589"/>
                </a:lnTo>
                <a:lnTo>
                  <a:pt x="1229" y="563"/>
                </a:lnTo>
                <a:lnTo>
                  <a:pt x="1270" y="544"/>
                </a:lnTo>
                <a:lnTo>
                  <a:pt x="1361" y="544"/>
                </a:lnTo>
                <a:lnTo>
                  <a:pt x="1421" y="472"/>
                </a:lnTo>
                <a:lnTo>
                  <a:pt x="1445" y="385"/>
                </a:lnTo>
                <a:lnTo>
                  <a:pt x="1497" y="317"/>
                </a:lnTo>
                <a:lnTo>
                  <a:pt x="1588" y="272"/>
                </a:lnTo>
                <a:lnTo>
                  <a:pt x="1633" y="181"/>
                </a:lnTo>
                <a:lnTo>
                  <a:pt x="1769" y="90"/>
                </a:lnTo>
                <a:lnTo>
                  <a:pt x="1814" y="0"/>
                </a:lnTo>
                <a:lnTo>
                  <a:pt x="1814" y="453"/>
                </a:lnTo>
                <a:lnTo>
                  <a:pt x="0" y="2267"/>
                </a:lnTo>
                <a:lnTo>
                  <a:pt x="0" y="1859"/>
                </a:lnTo>
                <a:close/>
              </a:path>
            </a:pathLst>
          </a:custGeom>
          <a:solidFill>
            <a:srgbClr val="00CCFF">
              <a:alpha val="20000"/>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r-HR"/>
          </a:p>
        </p:txBody>
      </p:sp>
      <p:cxnSp>
        <p:nvCxnSpPr>
          <p:cNvPr id="3097" name="AutoShape 25"/>
          <p:cNvCxnSpPr>
            <a:cxnSpLocks noChangeShapeType="1"/>
          </p:cNvCxnSpPr>
          <p:nvPr/>
        </p:nvCxnSpPr>
        <p:spPr bwMode="auto">
          <a:xfrm>
            <a:off x="1836737" y="6526213"/>
            <a:ext cx="3455987" cy="0"/>
          </a:xfrm>
          <a:prstGeom prst="straightConnector1">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98" name="Text Box 26"/>
          <p:cNvSpPr txBox="1">
            <a:spLocks noChangeArrowheads="1"/>
          </p:cNvSpPr>
          <p:nvPr/>
        </p:nvSpPr>
        <p:spPr bwMode="auto">
          <a:xfrm>
            <a:off x="3060700" y="6069013"/>
            <a:ext cx="128587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r-HR" altLang="x-none" sz="2400" dirty="0" smtClean="0"/>
              <a:t>4</a:t>
            </a:r>
            <a:r>
              <a:rPr lang="en-GB" altLang="x-none" sz="2400" dirty="0" smtClean="0"/>
              <a:t> </a:t>
            </a:r>
            <a:r>
              <a:rPr lang="en-GB" altLang="x-none" sz="2400" dirty="0"/>
              <a:t>metres</a:t>
            </a:r>
          </a:p>
        </p:txBody>
      </p:sp>
      <p:cxnSp>
        <p:nvCxnSpPr>
          <p:cNvPr id="3099" name="AutoShape 27"/>
          <p:cNvCxnSpPr>
            <a:cxnSpLocks noChangeShapeType="1"/>
          </p:cNvCxnSpPr>
          <p:nvPr/>
        </p:nvCxnSpPr>
        <p:spPr bwMode="auto">
          <a:xfrm flipV="1">
            <a:off x="1620837" y="5373688"/>
            <a:ext cx="0" cy="647700"/>
          </a:xfrm>
          <a:prstGeom prst="straightConnector1">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100" name="Text Box 28"/>
          <p:cNvSpPr txBox="1">
            <a:spLocks noChangeArrowheads="1"/>
          </p:cNvSpPr>
          <p:nvPr/>
        </p:nvSpPr>
        <p:spPr bwMode="auto">
          <a:xfrm rot="18825042">
            <a:off x="5859462" y="4346576"/>
            <a:ext cx="2200275"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r-HR" altLang="x-none" sz="2400" dirty="0" err="1" smtClean="0"/>
              <a:t>Up</a:t>
            </a:r>
            <a:r>
              <a:rPr lang="hr-HR" altLang="x-none" sz="2400" dirty="0" smtClean="0"/>
              <a:t> to 20</a:t>
            </a:r>
            <a:r>
              <a:rPr lang="en-GB" altLang="x-none" sz="2400" dirty="0" smtClean="0"/>
              <a:t> </a:t>
            </a:r>
            <a:r>
              <a:rPr lang="en-GB" altLang="x-none" sz="2400" dirty="0"/>
              <a:t>metres</a:t>
            </a:r>
          </a:p>
        </p:txBody>
      </p:sp>
      <p:sp>
        <p:nvSpPr>
          <p:cNvPr id="3101" name="Text Box 29"/>
          <p:cNvSpPr txBox="1">
            <a:spLocks noChangeArrowheads="1"/>
          </p:cNvSpPr>
          <p:nvPr/>
        </p:nvSpPr>
        <p:spPr bwMode="auto">
          <a:xfrm rot="16200000">
            <a:off x="785812" y="5229226"/>
            <a:ext cx="1095375"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r-HR" altLang="x-none" sz="2400" dirty="0" smtClean="0"/>
              <a:t>100</a:t>
            </a:r>
            <a:r>
              <a:rPr lang="en-GB" altLang="x-none" sz="2400" dirty="0" smtClean="0"/>
              <a:t> </a:t>
            </a:r>
            <a:r>
              <a:rPr lang="en-GB" altLang="x-none" sz="2400" dirty="0"/>
              <a:t>cm</a:t>
            </a:r>
          </a:p>
        </p:txBody>
      </p:sp>
      <p:cxnSp>
        <p:nvCxnSpPr>
          <p:cNvPr id="3102" name="AutoShape 30"/>
          <p:cNvCxnSpPr>
            <a:cxnSpLocks noChangeShapeType="1"/>
          </p:cNvCxnSpPr>
          <p:nvPr/>
        </p:nvCxnSpPr>
        <p:spPr bwMode="auto">
          <a:xfrm flipV="1">
            <a:off x="5292724" y="3646488"/>
            <a:ext cx="2879725" cy="2879725"/>
          </a:xfrm>
          <a:prstGeom prst="straightConnector1">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103" name="Line 31"/>
          <p:cNvSpPr>
            <a:spLocks noChangeShapeType="1"/>
          </p:cNvSpPr>
          <p:nvPr/>
        </p:nvSpPr>
        <p:spPr bwMode="auto">
          <a:xfrm>
            <a:off x="1836737" y="5949951"/>
            <a:ext cx="0" cy="7921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r-HR"/>
          </a:p>
        </p:txBody>
      </p:sp>
      <p:sp>
        <p:nvSpPr>
          <p:cNvPr id="3104" name="Line 32"/>
          <p:cNvSpPr>
            <a:spLocks noChangeShapeType="1"/>
          </p:cNvSpPr>
          <p:nvPr/>
        </p:nvSpPr>
        <p:spPr bwMode="auto">
          <a:xfrm flipH="1">
            <a:off x="1260475" y="6021388"/>
            <a:ext cx="5762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r-HR"/>
          </a:p>
        </p:txBody>
      </p:sp>
      <p:sp>
        <p:nvSpPr>
          <p:cNvPr id="3105" name="Line 33"/>
          <p:cNvSpPr>
            <a:spLocks noChangeShapeType="1"/>
          </p:cNvSpPr>
          <p:nvPr/>
        </p:nvSpPr>
        <p:spPr bwMode="auto">
          <a:xfrm flipH="1">
            <a:off x="1189037" y="5373688"/>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r-HR"/>
          </a:p>
        </p:txBody>
      </p:sp>
      <p:sp>
        <p:nvSpPr>
          <p:cNvPr id="3106" name="Line 34"/>
          <p:cNvSpPr>
            <a:spLocks noChangeShapeType="1"/>
          </p:cNvSpPr>
          <p:nvPr/>
        </p:nvSpPr>
        <p:spPr bwMode="auto">
          <a:xfrm>
            <a:off x="5292724" y="5949951"/>
            <a:ext cx="0" cy="7921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r-HR"/>
          </a:p>
        </p:txBody>
      </p:sp>
      <p:sp>
        <p:nvSpPr>
          <p:cNvPr id="3107" name="Line 35"/>
          <p:cNvSpPr>
            <a:spLocks noChangeShapeType="1"/>
          </p:cNvSpPr>
          <p:nvPr/>
        </p:nvSpPr>
        <p:spPr bwMode="auto">
          <a:xfrm>
            <a:off x="8172449" y="2997201"/>
            <a:ext cx="0" cy="8651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r-HR"/>
          </a:p>
        </p:txBody>
      </p:sp>
      <p:sp>
        <p:nvSpPr>
          <p:cNvPr id="3140" name="Freeform 68"/>
          <p:cNvSpPr>
            <a:spLocks/>
          </p:cNvSpPr>
          <p:nvPr/>
        </p:nvSpPr>
        <p:spPr bwMode="auto">
          <a:xfrm>
            <a:off x="4356100" y="4581526"/>
            <a:ext cx="720725" cy="504825"/>
          </a:xfrm>
          <a:custGeom>
            <a:avLst/>
            <a:gdLst>
              <a:gd name="T0" fmla="*/ 45 w 408"/>
              <a:gd name="T1" fmla="*/ 45 h 272"/>
              <a:gd name="T2" fmla="*/ 90 w 408"/>
              <a:gd name="T3" fmla="*/ 0 h 272"/>
              <a:gd name="T4" fmla="*/ 408 w 408"/>
              <a:gd name="T5" fmla="*/ 181 h 272"/>
              <a:gd name="T6" fmla="*/ 317 w 408"/>
              <a:gd name="T7" fmla="*/ 272 h 272"/>
              <a:gd name="T8" fmla="*/ 0 w 408"/>
              <a:gd name="T9" fmla="*/ 90 h 272"/>
              <a:gd name="T10" fmla="*/ 45 w 408"/>
              <a:gd name="T11" fmla="*/ 45 h 272"/>
            </a:gdLst>
            <a:ahLst/>
            <a:cxnLst>
              <a:cxn ang="0">
                <a:pos x="T0" y="T1"/>
              </a:cxn>
              <a:cxn ang="0">
                <a:pos x="T2" y="T3"/>
              </a:cxn>
              <a:cxn ang="0">
                <a:pos x="T4" y="T5"/>
              </a:cxn>
              <a:cxn ang="0">
                <a:pos x="T6" y="T7"/>
              </a:cxn>
              <a:cxn ang="0">
                <a:pos x="T8" y="T9"/>
              </a:cxn>
              <a:cxn ang="0">
                <a:pos x="T10" y="T11"/>
              </a:cxn>
            </a:cxnLst>
            <a:rect l="0" t="0" r="r" b="b"/>
            <a:pathLst>
              <a:path w="408" h="272">
                <a:moveTo>
                  <a:pt x="45" y="45"/>
                </a:moveTo>
                <a:lnTo>
                  <a:pt x="90" y="0"/>
                </a:lnTo>
                <a:lnTo>
                  <a:pt x="408" y="181"/>
                </a:lnTo>
                <a:lnTo>
                  <a:pt x="317" y="272"/>
                </a:lnTo>
                <a:lnTo>
                  <a:pt x="0" y="90"/>
                </a:lnTo>
                <a:lnTo>
                  <a:pt x="45" y="45"/>
                </a:lnTo>
                <a:close/>
              </a:path>
            </a:pathLst>
          </a:custGeom>
          <a:solidFill>
            <a:srgbClr val="99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r-HR"/>
          </a:p>
        </p:txBody>
      </p:sp>
      <p:sp>
        <p:nvSpPr>
          <p:cNvPr id="3128" name="Freeform 56"/>
          <p:cNvSpPr>
            <a:spLocks/>
          </p:cNvSpPr>
          <p:nvPr/>
        </p:nvSpPr>
        <p:spPr bwMode="auto">
          <a:xfrm>
            <a:off x="4429125" y="4221163"/>
            <a:ext cx="1311275" cy="720725"/>
          </a:xfrm>
          <a:custGeom>
            <a:avLst/>
            <a:gdLst>
              <a:gd name="T0" fmla="*/ 826 w 826"/>
              <a:gd name="T1" fmla="*/ 346 h 454"/>
              <a:gd name="T2" fmla="*/ 365 w 826"/>
              <a:gd name="T3" fmla="*/ 326 h 454"/>
              <a:gd name="T4" fmla="*/ 499 w 826"/>
              <a:gd name="T5" fmla="*/ 0 h 454"/>
              <a:gd name="T6" fmla="*/ 410 w 826"/>
              <a:gd name="T7" fmla="*/ 32 h 454"/>
              <a:gd name="T8" fmla="*/ 362 w 826"/>
              <a:gd name="T9" fmla="*/ 35 h 454"/>
              <a:gd name="T10" fmla="*/ 314 w 826"/>
              <a:gd name="T11" fmla="*/ 32 h 454"/>
              <a:gd name="T12" fmla="*/ 243 w 826"/>
              <a:gd name="T13" fmla="*/ 13 h 454"/>
              <a:gd name="T14" fmla="*/ 181 w 826"/>
              <a:gd name="T15" fmla="*/ 0 h 454"/>
              <a:gd name="T16" fmla="*/ 91 w 826"/>
              <a:gd name="T17" fmla="*/ 0 h 454"/>
              <a:gd name="T18" fmla="*/ 0 w 826"/>
              <a:gd name="T19" fmla="*/ 46 h 454"/>
              <a:gd name="T20" fmla="*/ 91 w 826"/>
              <a:gd name="T21" fmla="*/ 318 h 454"/>
              <a:gd name="T22" fmla="*/ 365 w 826"/>
              <a:gd name="T23" fmla="*/ 326 h 454"/>
              <a:gd name="T24" fmla="*/ 91 w 826"/>
              <a:gd name="T25" fmla="*/ 318 h 454"/>
              <a:gd name="T26" fmla="*/ 317 w 826"/>
              <a:gd name="T27" fmla="*/ 454 h 454"/>
              <a:gd name="T28" fmla="*/ 368 w 826"/>
              <a:gd name="T29" fmla="*/ 326 h 454"/>
              <a:gd name="T30" fmla="*/ 317 w 826"/>
              <a:gd name="T31" fmla="*/ 454 h 454"/>
              <a:gd name="T32" fmla="*/ 826 w 826"/>
              <a:gd name="T33" fmla="*/ 346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26" h="454">
                <a:moveTo>
                  <a:pt x="826" y="346"/>
                </a:moveTo>
                <a:lnTo>
                  <a:pt x="365" y="326"/>
                </a:lnTo>
                <a:lnTo>
                  <a:pt x="499" y="0"/>
                </a:lnTo>
                <a:lnTo>
                  <a:pt x="410" y="32"/>
                </a:lnTo>
                <a:lnTo>
                  <a:pt x="362" y="35"/>
                </a:lnTo>
                <a:lnTo>
                  <a:pt x="314" y="32"/>
                </a:lnTo>
                <a:lnTo>
                  <a:pt x="243" y="13"/>
                </a:lnTo>
                <a:lnTo>
                  <a:pt x="181" y="0"/>
                </a:lnTo>
                <a:lnTo>
                  <a:pt x="91" y="0"/>
                </a:lnTo>
                <a:lnTo>
                  <a:pt x="0" y="46"/>
                </a:lnTo>
                <a:lnTo>
                  <a:pt x="91" y="318"/>
                </a:lnTo>
                <a:lnTo>
                  <a:pt x="365" y="326"/>
                </a:lnTo>
                <a:lnTo>
                  <a:pt x="91" y="318"/>
                </a:lnTo>
                <a:lnTo>
                  <a:pt x="317" y="454"/>
                </a:lnTo>
                <a:lnTo>
                  <a:pt x="368" y="326"/>
                </a:lnTo>
                <a:lnTo>
                  <a:pt x="317" y="454"/>
                </a:lnTo>
                <a:lnTo>
                  <a:pt x="826" y="346"/>
                </a:lnTo>
                <a:close/>
              </a:path>
            </a:pathLst>
          </a:custGeom>
          <a:solidFill>
            <a:srgbClr val="00FF00">
              <a:alpha val="61000"/>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r-HR"/>
          </a:p>
        </p:txBody>
      </p:sp>
      <p:sp>
        <p:nvSpPr>
          <p:cNvPr id="3129" name="Freeform 57"/>
          <p:cNvSpPr>
            <a:spLocks/>
          </p:cNvSpPr>
          <p:nvPr/>
        </p:nvSpPr>
        <p:spPr bwMode="auto">
          <a:xfrm>
            <a:off x="2916237" y="4149726"/>
            <a:ext cx="3529012" cy="215900"/>
          </a:xfrm>
          <a:custGeom>
            <a:avLst/>
            <a:gdLst>
              <a:gd name="T0" fmla="*/ 0 w 2223"/>
              <a:gd name="T1" fmla="*/ 91 h 136"/>
              <a:gd name="T2" fmla="*/ 67 w 2223"/>
              <a:gd name="T3" fmla="*/ 107 h 136"/>
              <a:gd name="T4" fmla="*/ 136 w 2223"/>
              <a:gd name="T5" fmla="*/ 136 h 136"/>
              <a:gd name="T6" fmla="*/ 198 w 2223"/>
              <a:gd name="T7" fmla="*/ 97 h 136"/>
              <a:gd name="T8" fmla="*/ 272 w 2223"/>
              <a:gd name="T9" fmla="*/ 91 h 136"/>
              <a:gd name="T10" fmla="*/ 363 w 2223"/>
              <a:gd name="T11" fmla="*/ 91 h 136"/>
              <a:gd name="T12" fmla="*/ 441 w 2223"/>
              <a:gd name="T13" fmla="*/ 123 h 136"/>
              <a:gd name="T14" fmla="*/ 499 w 2223"/>
              <a:gd name="T15" fmla="*/ 91 h 136"/>
              <a:gd name="T16" fmla="*/ 540 w 2223"/>
              <a:gd name="T17" fmla="*/ 62 h 136"/>
              <a:gd name="T18" fmla="*/ 590 w 2223"/>
              <a:gd name="T19" fmla="*/ 45 h 136"/>
              <a:gd name="T20" fmla="*/ 646 w 2223"/>
              <a:gd name="T21" fmla="*/ 81 h 136"/>
              <a:gd name="T22" fmla="*/ 707 w 2223"/>
              <a:gd name="T23" fmla="*/ 101 h 136"/>
              <a:gd name="T24" fmla="*/ 771 w 2223"/>
              <a:gd name="T25" fmla="*/ 91 h 136"/>
              <a:gd name="T26" fmla="*/ 838 w 2223"/>
              <a:gd name="T27" fmla="*/ 65 h 136"/>
              <a:gd name="T28" fmla="*/ 895 w 2223"/>
              <a:gd name="T29" fmla="*/ 78 h 136"/>
              <a:gd name="T30" fmla="*/ 953 w 2223"/>
              <a:gd name="T31" fmla="*/ 91 h 136"/>
              <a:gd name="T32" fmla="*/ 1043 w 2223"/>
              <a:gd name="T33" fmla="*/ 45 h 136"/>
              <a:gd name="T34" fmla="*/ 1134 w 2223"/>
              <a:gd name="T35" fmla="*/ 45 h 136"/>
              <a:gd name="T36" fmla="*/ 1270 w 2223"/>
              <a:gd name="T37" fmla="*/ 81 h 136"/>
              <a:gd name="T38" fmla="*/ 1369 w 2223"/>
              <a:gd name="T39" fmla="*/ 75 h 136"/>
              <a:gd name="T40" fmla="*/ 1446 w 2223"/>
              <a:gd name="T41" fmla="*/ 49 h 136"/>
              <a:gd name="T42" fmla="*/ 1500 w 2223"/>
              <a:gd name="T43" fmla="*/ 40 h 136"/>
              <a:gd name="T44" fmla="*/ 1633 w 2223"/>
              <a:gd name="T45" fmla="*/ 45 h 136"/>
              <a:gd name="T46" fmla="*/ 1724 w 2223"/>
              <a:gd name="T47" fmla="*/ 91 h 136"/>
              <a:gd name="T48" fmla="*/ 1791 w 2223"/>
              <a:gd name="T49" fmla="*/ 62 h 136"/>
              <a:gd name="T50" fmla="*/ 1860 w 2223"/>
              <a:gd name="T51" fmla="*/ 45 h 136"/>
              <a:gd name="T52" fmla="*/ 1948 w 2223"/>
              <a:gd name="T53" fmla="*/ 33 h 136"/>
              <a:gd name="T54" fmla="*/ 2041 w 2223"/>
              <a:gd name="T55" fmla="*/ 45 h 136"/>
              <a:gd name="T56" fmla="*/ 2156 w 2223"/>
              <a:gd name="T57" fmla="*/ 33 h 136"/>
              <a:gd name="T58" fmla="*/ 2223 w 2223"/>
              <a:gd name="T59"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23" h="136">
                <a:moveTo>
                  <a:pt x="0" y="91"/>
                </a:moveTo>
                <a:lnTo>
                  <a:pt x="67" y="107"/>
                </a:lnTo>
                <a:lnTo>
                  <a:pt x="136" y="136"/>
                </a:lnTo>
                <a:lnTo>
                  <a:pt x="198" y="97"/>
                </a:lnTo>
                <a:lnTo>
                  <a:pt x="272" y="91"/>
                </a:lnTo>
                <a:lnTo>
                  <a:pt x="363" y="91"/>
                </a:lnTo>
                <a:lnTo>
                  <a:pt x="441" y="123"/>
                </a:lnTo>
                <a:lnTo>
                  <a:pt x="499" y="91"/>
                </a:lnTo>
                <a:lnTo>
                  <a:pt x="540" y="62"/>
                </a:lnTo>
                <a:lnTo>
                  <a:pt x="590" y="45"/>
                </a:lnTo>
                <a:lnTo>
                  <a:pt x="646" y="81"/>
                </a:lnTo>
                <a:lnTo>
                  <a:pt x="707" y="101"/>
                </a:lnTo>
                <a:lnTo>
                  <a:pt x="771" y="91"/>
                </a:lnTo>
                <a:lnTo>
                  <a:pt x="838" y="65"/>
                </a:lnTo>
                <a:lnTo>
                  <a:pt x="895" y="78"/>
                </a:lnTo>
                <a:lnTo>
                  <a:pt x="953" y="91"/>
                </a:lnTo>
                <a:lnTo>
                  <a:pt x="1043" y="45"/>
                </a:lnTo>
                <a:lnTo>
                  <a:pt x="1134" y="45"/>
                </a:lnTo>
                <a:lnTo>
                  <a:pt x="1270" y="81"/>
                </a:lnTo>
                <a:lnTo>
                  <a:pt x="1369" y="75"/>
                </a:lnTo>
                <a:lnTo>
                  <a:pt x="1446" y="49"/>
                </a:lnTo>
                <a:lnTo>
                  <a:pt x="1500" y="40"/>
                </a:lnTo>
                <a:lnTo>
                  <a:pt x="1633" y="45"/>
                </a:lnTo>
                <a:lnTo>
                  <a:pt x="1724" y="91"/>
                </a:lnTo>
                <a:lnTo>
                  <a:pt x="1791" y="62"/>
                </a:lnTo>
                <a:lnTo>
                  <a:pt x="1860" y="45"/>
                </a:lnTo>
                <a:lnTo>
                  <a:pt x="1948" y="33"/>
                </a:lnTo>
                <a:lnTo>
                  <a:pt x="2041" y="45"/>
                </a:lnTo>
                <a:lnTo>
                  <a:pt x="2156" y="33"/>
                </a:lnTo>
                <a:lnTo>
                  <a:pt x="2223" y="0"/>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r-HR"/>
          </a:p>
        </p:txBody>
      </p:sp>
      <p:sp>
        <p:nvSpPr>
          <p:cNvPr id="3132" name="AutoShape 60"/>
          <p:cNvSpPr>
            <a:spLocks noChangeArrowheads="1"/>
          </p:cNvSpPr>
          <p:nvPr/>
        </p:nvSpPr>
        <p:spPr bwMode="auto">
          <a:xfrm>
            <a:off x="5580062" y="4725988"/>
            <a:ext cx="217487" cy="144463"/>
          </a:xfrm>
          <a:prstGeom prst="cube">
            <a:avLst>
              <a:gd name="adj" fmla="val 2500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r-HR"/>
          </a:p>
        </p:txBody>
      </p:sp>
      <p:sp>
        <p:nvSpPr>
          <p:cNvPr id="3130" name="AutoShape 58"/>
          <p:cNvSpPr>
            <a:spLocks noChangeArrowheads="1"/>
          </p:cNvSpPr>
          <p:nvPr/>
        </p:nvSpPr>
        <p:spPr bwMode="auto">
          <a:xfrm>
            <a:off x="5724524" y="3357563"/>
            <a:ext cx="144462" cy="1512888"/>
          </a:xfrm>
          <a:prstGeom prst="cube">
            <a:avLst>
              <a:gd name="adj" fmla="val 32968"/>
            </a:avLst>
          </a:prstGeom>
          <a:solidFill>
            <a:srgbClr val="96969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r-HR"/>
          </a:p>
        </p:txBody>
      </p:sp>
      <p:sp>
        <p:nvSpPr>
          <p:cNvPr id="3076" name="AutoShape 4"/>
          <p:cNvSpPr>
            <a:spLocks noChangeArrowheads="1"/>
          </p:cNvSpPr>
          <p:nvPr/>
        </p:nvSpPr>
        <p:spPr bwMode="auto">
          <a:xfrm>
            <a:off x="1836737" y="1917701"/>
            <a:ext cx="6335712" cy="4105275"/>
          </a:xfrm>
          <a:prstGeom prst="cube">
            <a:avLst>
              <a:gd name="adj" fmla="val 70301"/>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r-HR"/>
          </a:p>
        </p:txBody>
      </p:sp>
      <p:grpSp>
        <p:nvGrpSpPr>
          <p:cNvPr id="3144" name="Group 72"/>
          <p:cNvGrpSpPr>
            <a:grpSpLocks/>
          </p:cNvGrpSpPr>
          <p:nvPr/>
        </p:nvGrpSpPr>
        <p:grpSpPr bwMode="auto">
          <a:xfrm rot="20269388">
            <a:off x="4860924" y="3644901"/>
            <a:ext cx="358775" cy="360363"/>
            <a:chOff x="2789" y="1843"/>
            <a:chExt cx="226" cy="227"/>
          </a:xfrm>
        </p:grpSpPr>
        <p:sp>
          <p:nvSpPr>
            <p:cNvPr id="3134" name="AutoShape 62"/>
            <p:cNvSpPr>
              <a:spLocks noChangeArrowheads="1"/>
            </p:cNvSpPr>
            <p:nvPr/>
          </p:nvSpPr>
          <p:spPr bwMode="auto">
            <a:xfrm>
              <a:off x="2834" y="1843"/>
              <a:ext cx="181" cy="181"/>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r-HR"/>
            </a:p>
          </p:txBody>
        </p:sp>
        <p:sp>
          <p:nvSpPr>
            <p:cNvPr id="3137" name="Oval 65"/>
            <p:cNvSpPr>
              <a:spLocks noChangeArrowheads="1"/>
            </p:cNvSpPr>
            <p:nvPr/>
          </p:nvSpPr>
          <p:spPr bwMode="auto">
            <a:xfrm>
              <a:off x="2834" y="1934"/>
              <a:ext cx="91" cy="91"/>
            </a:xfrm>
            <a:prstGeom prst="ellipse">
              <a:avLst/>
            </a:prstGeom>
            <a:solidFill>
              <a:schemeClr val="tx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r-HR"/>
            </a:p>
          </p:txBody>
        </p:sp>
        <p:sp>
          <p:nvSpPr>
            <p:cNvPr id="3133" name="Oval 61"/>
            <p:cNvSpPr>
              <a:spLocks noChangeArrowheads="1"/>
            </p:cNvSpPr>
            <p:nvPr/>
          </p:nvSpPr>
          <p:spPr bwMode="auto">
            <a:xfrm>
              <a:off x="2789" y="1979"/>
              <a:ext cx="91" cy="91"/>
            </a:xfrm>
            <a:prstGeom prst="ellipse">
              <a:avLst/>
            </a:prstGeom>
            <a:solidFill>
              <a:srgbClr val="C0C0C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r-HR"/>
            </a:p>
          </p:txBody>
        </p:sp>
      </p:grpSp>
      <p:sp>
        <p:nvSpPr>
          <p:cNvPr id="3121" name="AutoShape 49"/>
          <p:cNvSpPr>
            <a:spLocks noChangeArrowheads="1"/>
          </p:cNvSpPr>
          <p:nvPr/>
        </p:nvSpPr>
        <p:spPr bwMode="auto">
          <a:xfrm>
            <a:off x="2989262" y="3213101"/>
            <a:ext cx="3598862" cy="431800"/>
          </a:xfrm>
          <a:prstGeom prst="cube">
            <a:avLst>
              <a:gd name="adj" fmla="val 31986"/>
            </a:avLst>
          </a:prstGeom>
          <a:solidFill>
            <a:srgbClr val="C0C0C0"/>
          </a:solidFill>
          <a:ln w="254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r-HR"/>
          </a:p>
        </p:txBody>
      </p:sp>
      <p:sp>
        <p:nvSpPr>
          <p:cNvPr id="3131" name="AutoShape 59"/>
          <p:cNvSpPr>
            <a:spLocks noChangeArrowheads="1"/>
          </p:cNvSpPr>
          <p:nvPr/>
        </p:nvSpPr>
        <p:spPr bwMode="auto">
          <a:xfrm>
            <a:off x="5292724" y="3284538"/>
            <a:ext cx="1152525" cy="577850"/>
          </a:xfrm>
          <a:prstGeom prst="cube">
            <a:avLst>
              <a:gd name="adj" fmla="val 41009"/>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r-HR"/>
          </a:p>
        </p:txBody>
      </p:sp>
      <p:sp>
        <p:nvSpPr>
          <p:cNvPr id="3142" name="Text Box 70"/>
          <p:cNvSpPr txBox="1">
            <a:spLocks noChangeArrowheads="1"/>
          </p:cNvSpPr>
          <p:nvPr/>
        </p:nvSpPr>
        <p:spPr bwMode="auto">
          <a:xfrm>
            <a:off x="4645024" y="1484313"/>
            <a:ext cx="320675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r-HR" altLang="x-none" sz="2400" dirty="0" smtClean="0"/>
              <a:t>8</a:t>
            </a:r>
            <a:r>
              <a:rPr lang="en-GB" altLang="x-none" sz="2400" dirty="0" smtClean="0"/>
              <a:t> </a:t>
            </a:r>
            <a:r>
              <a:rPr lang="en-GB" altLang="x-none" sz="2400" dirty="0"/>
              <a:t>Panel Wave Generator</a:t>
            </a:r>
          </a:p>
        </p:txBody>
      </p:sp>
      <p:sp>
        <p:nvSpPr>
          <p:cNvPr id="3143" name="Text Box 71"/>
          <p:cNvSpPr txBox="1">
            <a:spLocks noChangeArrowheads="1"/>
          </p:cNvSpPr>
          <p:nvPr/>
        </p:nvSpPr>
        <p:spPr bwMode="auto">
          <a:xfrm>
            <a:off x="5292724" y="3429001"/>
            <a:ext cx="9477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x-none" sz="2400"/>
              <a:t>Laser</a:t>
            </a:r>
          </a:p>
        </p:txBody>
      </p:sp>
      <p:sp>
        <p:nvSpPr>
          <p:cNvPr id="3145" name="Freeform 73"/>
          <p:cNvSpPr>
            <a:spLocks/>
          </p:cNvSpPr>
          <p:nvPr/>
        </p:nvSpPr>
        <p:spPr bwMode="auto">
          <a:xfrm>
            <a:off x="1189037" y="2349501"/>
            <a:ext cx="2447925" cy="1511300"/>
          </a:xfrm>
          <a:custGeom>
            <a:avLst/>
            <a:gdLst>
              <a:gd name="T0" fmla="*/ 952 w 952"/>
              <a:gd name="T1" fmla="*/ 952 h 952"/>
              <a:gd name="T2" fmla="*/ 544 w 952"/>
              <a:gd name="T3" fmla="*/ 0 h 952"/>
              <a:gd name="T4" fmla="*/ 0 w 952"/>
              <a:gd name="T5" fmla="*/ 0 h 952"/>
            </a:gdLst>
            <a:ahLst/>
            <a:cxnLst>
              <a:cxn ang="0">
                <a:pos x="T0" y="T1"/>
              </a:cxn>
              <a:cxn ang="0">
                <a:pos x="T2" y="T3"/>
              </a:cxn>
              <a:cxn ang="0">
                <a:pos x="T4" y="T5"/>
              </a:cxn>
            </a:cxnLst>
            <a:rect l="0" t="0" r="r" b="b"/>
            <a:pathLst>
              <a:path w="952" h="952">
                <a:moveTo>
                  <a:pt x="952" y="952"/>
                </a:moveTo>
                <a:lnTo>
                  <a:pt x="544" y="0"/>
                </a:lnTo>
                <a:lnTo>
                  <a:pt x="0" y="0"/>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r-HR"/>
          </a:p>
        </p:txBody>
      </p:sp>
      <p:sp>
        <p:nvSpPr>
          <p:cNvPr id="3146" name="Text Box 74"/>
          <p:cNvSpPr txBox="1">
            <a:spLocks noChangeArrowheads="1"/>
          </p:cNvSpPr>
          <p:nvPr/>
        </p:nvSpPr>
        <p:spPr bwMode="auto">
          <a:xfrm>
            <a:off x="1333500" y="1892301"/>
            <a:ext cx="104374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x-none" sz="2400" dirty="0" smtClean="0"/>
              <a:t>Probes</a:t>
            </a:r>
            <a:endParaRPr lang="en-GB" altLang="x-none" sz="2400" dirty="0"/>
          </a:p>
        </p:txBody>
      </p:sp>
      <p:grpSp>
        <p:nvGrpSpPr>
          <p:cNvPr id="3237" name="Group 165"/>
          <p:cNvGrpSpPr>
            <a:grpSpLocks/>
          </p:cNvGrpSpPr>
          <p:nvPr/>
        </p:nvGrpSpPr>
        <p:grpSpPr bwMode="auto">
          <a:xfrm>
            <a:off x="2276475" y="374676"/>
            <a:ext cx="3816350" cy="1254124"/>
            <a:chOff x="1338" y="194"/>
            <a:chExt cx="2404" cy="790"/>
          </a:xfrm>
        </p:grpSpPr>
        <p:grpSp>
          <p:nvGrpSpPr>
            <p:cNvPr id="3156" name="Group 84"/>
            <p:cNvGrpSpPr>
              <a:grpSpLocks/>
            </p:cNvGrpSpPr>
            <p:nvPr/>
          </p:nvGrpSpPr>
          <p:grpSpPr bwMode="auto">
            <a:xfrm>
              <a:off x="1338" y="391"/>
              <a:ext cx="499" cy="593"/>
              <a:chOff x="839" y="210"/>
              <a:chExt cx="499" cy="593"/>
            </a:xfrm>
          </p:grpSpPr>
          <p:sp>
            <p:nvSpPr>
              <p:cNvPr id="3148" name="Freeform 76"/>
              <p:cNvSpPr>
                <a:spLocks/>
              </p:cNvSpPr>
              <p:nvPr/>
            </p:nvSpPr>
            <p:spPr bwMode="auto">
              <a:xfrm>
                <a:off x="839" y="210"/>
                <a:ext cx="91" cy="185"/>
              </a:xfrm>
              <a:custGeom>
                <a:avLst/>
                <a:gdLst>
                  <a:gd name="T0" fmla="*/ 67 w 231"/>
                  <a:gd name="T1" fmla="*/ 131 h 457"/>
                  <a:gd name="T2" fmla="*/ 24 w 231"/>
                  <a:gd name="T3" fmla="*/ 222 h 457"/>
                  <a:gd name="T4" fmla="*/ 0 w 231"/>
                  <a:gd name="T5" fmla="*/ 323 h 457"/>
                  <a:gd name="T6" fmla="*/ 15 w 231"/>
                  <a:gd name="T7" fmla="*/ 409 h 457"/>
                  <a:gd name="T8" fmla="*/ 101 w 231"/>
                  <a:gd name="T9" fmla="*/ 457 h 457"/>
                  <a:gd name="T10" fmla="*/ 187 w 231"/>
                  <a:gd name="T11" fmla="*/ 433 h 457"/>
                  <a:gd name="T12" fmla="*/ 231 w 231"/>
                  <a:gd name="T13" fmla="*/ 366 h 457"/>
                  <a:gd name="T14" fmla="*/ 226 w 231"/>
                  <a:gd name="T15" fmla="*/ 275 h 457"/>
                  <a:gd name="T16" fmla="*/ 187 w 231"/>
                  <a:gd name="T17" fmla="*/ 193 h 457"/>
                  <a:gd name="T18" fmla="*/ 149 w 231"/>
                  <a:gd name="T19" fmla="*/ 112 h 457"/>
                  <a:gd name="T20" fmla="*/ 108 w 231"/>
                  <a:gd name="T21" fmla="*/ 0 h 457"/>
                  <a:gd name="T22" fmla="*/ 67 w 231"/>
                  <a:gd name="T23" fmla="*/ 131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1" h="457">
                    <a:moveTo>
                      <a:pt x="67" y="131"/>
                    </a:moveTo>
                    <a:lnTo>
                      <a:pt x="24" y="222"/>
                    </a:lnTo>
                    <a:lnTo>
                      <a:pt x="0" y="323"/>
                    </a:lnTo>
                    <a:lnTo>
                      <a:pt x="15" y="409"/>
                    </a:lnTo>
                    <a:lnTo>
                      <a:pt x="101" y="457"/>
                    </a:lnTo>
                    <a:lnTo>
                      <a:pt x="187" y="433"/>
                    </a:lnTo>
                    <a:lnTo>
                      <a:pt x="231" y="366"/>
                    </a:lnTo>
                    <a:lnTo>
                      <a:pt x="226" y="275"/>
                    </a:lnTo>
                    <a:lnTo>
                      <a:pt x="187" y="193"/>
                    </a:lnTo>
                    <a:lnTo>
                      <a:pt x="149" y="112"/>
                    </a:lnTo>
                    <a:lnTo>
                      <a:pt x="108" y="0"/>
                    </a:lnTo>
                    <a:lnTo>
                      <a:pt x="67" y="131"/>
                    </a:lnTo>
                    <a:close/>
                  </a:path>
                </a:pathLst>
              </a:custGeom>
              <a:solidFill>
                <a:srgbClr val="00CCFF"/>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r-HR"/>
              </a:p>
            </p:txBody>
          </p:sp>
          <p:sp>
            <p:nvSpPr>
              <p:cNvPr id="3149" name="Freeform 77"/>
              <p:cNvSpPr>
                <a:spLocks/>
              </p:cNvSpPr>
              <p:nvPr/>
            </p:nvSpPr>
            <p:spPr bwMode="auto">
              <a:xfrm>
                <a:off x="975" y="346"/>
                <a:ext cx="91" cy="185"/>
              </a:xfrm>
              <a:custGeom>
                <a:avLst/>
                <a:gdLst>
                  <a:gd name="T0" fmla="*/ 67 w 231"/>
                  <a:gd name="T1" fmla="*/ 131 h 457"/>
                  <a:gd name="T2" fmla="*/ 24 w 231"/>
                  <a:gd name="T3" fmla="*/ 222 h 457"/>
                  <a:gd name="T4" fmla="*/ 0 w 231"/>
                  <a:gd name="T5" fmla="*/ 323 h 457"/>
                  <a:gd name="T6" fmla="*/ 15 w 231"/>
                  <a:gd name="T7" fmla="*/ 409 h 457"/>
                  <a:gd name="T8" fmla="*/ 101 w 231"/>
                  <a:gd name="T9" fmla="*/ 457 h 457"/>
                  <a:gd name="T10" fmla="*/ 187 w 231"/>
                  <a:gd name="T11" fmla="*/ 433 h 457"/>
                  <a:gd name="T12" fmla="*/ 231 w 231"/>
                  <a:gd name="T13" fmla="*/ 366 h 457"/>
                  <a:gd name="T14" fmla="*/ 226 w 231"/>
                  <a:gd name="T15" fmla="*/ 275 h 457"/>
                  <a:gd name="T16" fmla="*/ 187 w 231"/>
                  <a:gd name="T17" fmla="*/ 193 h 457"/>
                  <a:gd name="T18" fmla="*/ 149 w 231"/>
                  <a:gd name="T19" fmla="*/ 112 h 457"/>
                  <a:gd name="T20" fmla="*/ 108 w 231"/>
                  <a:gd name="T21" fmla="*/ 0 h 457"/>
                  <a:gd name="T22" fmla="*/ 67 w 231"/>
                  <a:gd name="T23" fmla="*/ 131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1" h="457">
                    <a:moveTo>
                      <a:pt x="67" y="131"/>
                    </a:moveTo>
                    <a:lnTo>
                      <a:pt x="24" y="222"/>
                    </a:lnTo>
                    <a:lnTo>
                      <a:pt x="0" y="323"/>
                    </a:lnTo>
                    <a:lnTo>
                      <a:pt x="15" y="409"/>
                    </a:lnTo>
                    <a:lnTo>
                      <a:pt x="101" y="457"/>
                    </a:lnTo>
                    <a:lnTo>
                      <a:pt x="187" y="433"/>
                    </a:lnTo>
                    <a:lnTo>
                      <a:pt x="231" y="366"/>
                    </a:lnTo>
                    <a:lnTo>
                      <a:pt x="226" y="275"/>
                    </a:lnTo>
                    <a:lnTo>
                      <a:pt x="187" y="193"/>
                    </a:lnTo>
                    <a:lnTo>
                      <a:pt x="149" y="112"/>
                    </a:lnTo>
                    <a:lnTo>
                      <a:pt x="108" y="0"/>
                    </a:lnTo>
                    <a:lnTo>
                      <a:pt x="67" y="131"/>
                    </a:lnTo>
                    <a:close/>
                  </a:path>
                </a:pathLst>
              </a:custGeom>
              <a:solidFill>
                <a:srgbClr val="00CCFF"/>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r-HR"/>
              </a:p>
            </p:txBody>
          </p:sp>
          <p:sp>
            <p:nvSpPr>
              <p:cNvPr id="3150" name="Freeform 78"/>
              <p:cNvSpPr>
                <a:spLocks/>
              </p:cNvSpPr>
              <p:nvPr/>
            </p:nvSpPr>
            <p:spPr bwMode="auto">
              <a:xfrm>
                <a:off x="1111" y="482"/>
                <a:ext cx="91" cy="185"/>
              </a:xfrm>
              <a:custGeom>
                <a:avLst/>
                <a:gdLst>
                  <a:gd name="T0" fmla="*/ 67 w 231"/>
                  <a:gd name="T1" fmla="*/ 131 h 457"/>
                  <a:gd name="T2" fmla="*/ 24 w 231"/>
                  <a:gd name="T3" fmla="*/ 222 h 457"/>
                  <a:gd name="T4" fmla="*/ 0 w 231"/>
                  <a:gd name="T5" fmla="*/ 323 h 457"/>
                  <a:gd name="T6" fmla="*/ 15 w 231"/>
                  <a:gd name="T7" fmla="*/ 409 h 457"/>
                  <a:gd name="T8" fmla="*/ 101 w 231"/>
                  <a:gd name="T9" fmla="*/ 457 h 457"/>
                  <a:gd name="T10" fmla="*/ 187 w 231"/>
                  <a:gd name="T11" fmla="*/ 433 h 457"/>
                  <a:gd name="T12" fmla="*/ 231 w 231"/>
                  <a:gd name="T13" fmla="*/ 366 h 457"/>
                  <a:gd name="T14" fmla="*/ 226 w 231"/>
                  <a:gd name="T15" fmla="*/ 275 h 457"/>
                  <a:gd name="T16" fmla="*/ 187 w 231"/>
                  <a:gd name="T17" fmla="*/ 193 h 457"/>
                  <a:gd name="T18" fmla="*/ 149 w 231"/>
                  <a:gd name="T19" fmla="*/ 112 h 457"/>
                  <a:gd name="T20" fmla="*/ 108 w 231"/>
                  <a:gd name="T21" fmla="*/ 0 h 457"/>
                  <a:gd name="T22" fmla="*/ 67 w 231"/>
                  <a:gd name="T23" fmla="*/ 131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1" h="457">
                    <a:moveTo>
                      <a:pt x="67" y="131"/>
                    </a:moveTo>
                    <a:lnTo>
                      <a:pt x="24" y="222"/>
                    </a:lnTo>
                    <a:lnTo>
                      <a:pt x="0" y="323"/>
                    </a:lnTo>
                    <a:lnTo>
                      <a:pt x="15" y="409"/>
                    </a:lnTo>
                    <a:lnTo>
                      <a:pt x="101" y="457"/>
                    </a:lnTo>
                    <a:lnTo>
                      <a:pt x="187" y="433"/>
                    </a:lnTo>
                    <a:lnTo>
                      <a:pt x="231" y="366"/>
                    </a:lnTo>
                    <a:lnTo>
                      <a:pt x="226" y="275"/>
                    </a:lnTo>
                    <a:lnTo>
                      <a:pt x="187" y="193"/>
                    </a:lnTo>
                    <a:lnTo>
                      <a:pt x="149" y="112"/>
                    </a:lnTo>
                    <a:lnTo>
                      <a:pt x="108" y="0"/>
                    </a:lnTo>
                    <a:lnTo>
                      <a:pt x="67" y="131"/>
                    </a:lnTo>
                    <a:close/>
                  </a:path>
                </a:pathLst>
              </a:custGeom>
              <a:solidFill>
                <a:srgbClr val="00CCFF"/>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r-HR"/>
              </a:p>
            </p:txBody>
          </p:sp>
          <p:sp>
            <p:nvSpPr>
              <p:cNvPr id="3151" name="Freeform 79"/>
              <p:cNvSpPr>
                <a:spLocks/>
              </p:cNvSpPr>
              <p:nvPr/>
            </p:nvSpPr>
            <p:spPr bwMode="auto">
              <a:xfrm>
                <a:off x="1247" y="618"/>
                <a:ext cx="91" cy="185"/>
              </a:xfrm>
              <a:custGeom>
                <a:avLst/>
                <a:gdLst>
                  <a:gd name="T0" fmla="*/ 67 w 231"/>
                  <a:gd name="T1" fmla="*/ 131 h 457"/>
                  <a:gd name="T2" fmla="*/ 24 w 231"/>
                  <a:gd name="T3" fmla="*/ 222 h 457"/>
                  <a:gd name="T4" fmla="*/ 0 w 231"/>
                  <a:gd name="T5" fmla="*/ 323 h 457"/>
                  <a:gd name="T6" fmla="*/ 15 w 231"/>
                  <a:gd name="T7" fmla="*/ 409 h 457"/>
                  <a:gd name="T8" fmla="*/ 101 w 231"/>
                  <a:gd name="T9" fmla="*/ 457 h 457"/>
                  <a:gd name="T10" fmla="*/ 187 w 231"/>
                  <a:gd name="T11" fmla="*/ 433 h 457"/>
                  <a:gd name="T12" fmla="*/ 231 w 231"/>
                  <a:gd name="T13" fmla="*/ 366 h 457"/>
                  <a:gd name="T14" fmla="*/ 226 w 231"/>
                  <a:gd name="T15" fmla="*/ 275 h 457"/>
                  <a:gd name="T16" fmla="*/ 187 w 231"/>
                  <a:gd name="T17" fmla="*/ 193 h 457"/>
                  <a:gd name="T18" fmla="*/ 149 w 231"/>
                  <a:gd name="T19" fmla="*/ 112 h 457"/>
                  <a:gd name="T20" fmla="*/ 108 w 231"/>
                  <a:gd name="T21" fmla="*/ 0 h 457"/>
                  <a:gd name="T22" fmla="*/ 67 w 231"/>
                  <a:gd name="T23" fmla="*/ 131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1" h="457">
                    <a:moveTo>
                      <a:pt x="67" y="131"/>
                    </a:moveTo>
                    <a:lnTo>
                      <a:pt x="24" y="222"/>
                    </a:lnTo>
                    <a:lnTo>
                      <a:pt x="0" y="323"/>
                    </a:lnTo>
                    <a:lnTo>
                      <a:pt x="15" y="409"/>
                    </a:lnTo>
                    <a:lnTo>
                      <a:pt x="101" y="457"/>
                    </a:lnTo>
                    <a:lnTo>
                      <a:pt x="187" y="433"/>
                    </a:lnTo>
                    <a:lnTo>
                      <a:pt x="231" y="366"/>
                    </a:lnTo>
                    <a:lnTo>
                      <a:pt x="226" y="275"/>
                    </a:lnTo>
                    <a:lnTo>
                      <a:pt x="187" y="193"/>
                    </a:lnTo>
                    <a:lnTo>
                      <a:pt x="149" y="112"/>
                    </a:lnTo>
                    <a:lnTo>
                      <a:pt x="108" y="0"/>
                    </a:lnTo>
                    <a:lnTo>
                      <a:pt x="67" y="131"/>
                    </a:lnTo>
                    <a:close/>
                  </a:path>
                </a:pathLst>
              </a:custGeom>
              <a:solidFill>
                <a:srgbClr val="00CCFF"/>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r-HR"/>
              </a:p>
            </p:txBody>
          </p:sp>
        </p:grpSp>
        <p:sp>
          <p:nvSpPr>
            <p:cNvPr id="3158" name="Freeform 86"/>
            <p:cNvSpPr>
              <a:spLocks/>
            </p:cNvSpPr>
            <p:nvPr/>
          </p:nvSpPr>
          <p:spPr bwMode="auto">
            <a:xfrm>
              <a:off x="2018" y="391"/>
              <a:ext cx="91" cy="185"/>
            </a:xfrm>
            <a:custGeom>
              <a:avLst/>
              <a:gdLst>
                <a:gd name="T0" fmla="*/ 67 w 231"/>
                <a:gd name="T1" fmla="*/ 131 h 457"/>
                <a:gd name="T2" fmla="*/ 24 w 231"/>
                <a:gd name="T3" fmla="*/ 222 h 457"/>
                <a:gd name="T4" fmla="*/ 0 w 231"/>
                <a:gd name="T5" fmla="*/ 323 h 457"/>
                <a:gd name="T6" fmla="*/ 15 w 231"/>
                <a:gd name="T7" fmla="*/ 409 h 457"/>
                <a:gd name="T8" fmla="*/ 101 w 231"/>
                <a:gd name="T9" fmla="*/ 457 h 457"/>
                <a:gd name="T10" fmla="*/ 187 w 231"/>
                <a:gd name="T11" fmla="*/ 433 h 457"/>
                <a:gd name="T12" fmla="*/ 231 w 231"/>
                <a:gd name="T13" fmla="*/ 366 h 457"/>
                <a:gd name="T14" fmla="*/ 226 w 231"/>
                <a:gd name="T15" fmla="*/ 275 h 457"/>
                <a:gd name="T16" fmla="*/ 187 w 231"/>
                <a:gd name="T17" fmla="*/ 193 h 457"/>
                <a:gd name="T18" fmla="*/ 149 w 231"/>
                <a:gd name="T19" fmla="*/ 112 h 457"/>
                <a:gd name="T20" fmla="*/ 108 w 231"/>
                <a:gd name="T21" fmla="*/ 0 h 457"/>
                <a:gd name="T22" fmla="*/ 67 w 231"/>
                <a:gd name="T23" fmla="*/ 131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1" h="457">
                  <a:moveTo>
                    <a:pt x="67" y="131"/>
                  </a:moveTo>
                  <a:lnTo>
                    <a:pt x="24" y="222"/>
                  </a:lnTo>
                  <a:lnTo>
                    <a:pt x="0" y="323"/>
                  </a:lnTo>
                  <a:lnTo>
                    <a:pt x="15" y="409"/>
                  </a:lnTo>
                  <a:lnTo>
                    <a:pt x="101" y="457"/>
                  </a:lnTo>
                  <a:lnTo>
                    <a:pt x="187" y="433"/>
                  </a:lnTo>
                  <a:lnTo>
                    <a:pt x="231" y="366"/>
                  </a:lnTo>
                  <a:lnTo>
                    <a:pt x="226" y="275"/>
                  </a:lnTo>
                  <a:lnTo>
                    <a:pt x="187" y="193"/>
                  </a:lnTo>
                  <a:lnTo>
                    <a:pt x="149" y="112"/>
                  </a:lnTo>
                  <a:lnTo>
                    <a:pt x="108" y="0"/>
                  </a:lnTo>
                  <a:lnTo>
                    <a:pt x="67" y="131"/>
                  </a:lnTo>
                  <a:close/>
                </a:path>
              </a:pathLst>
            </a:custGeom>
            <a:solidFill>
              <a:srgbClr val="00CCFF"/>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r-HR"/>
            </a:p>
          </p:txBody>
        </p:sp>
        <p:sp>
          <p:nvSpPr>
            <p:cNvPr id="3159" name="Freeform 87"/>
            <p:cNvSpPr>
              <a:spLocks/>
            </p:cNvSpPr>
            <p:nvPr/>
          </p:nvSpPr>
          <p:spPr bwMode="auto">
            <a:xfrm>
              <a:off x="2154" y="527"/>
              <a:ext cx="91" cy="185"/>
            </a:xfrm>
            <a:custGeom>
              <a:avLst/>
              <a:gdLst>
                <a:gd name="T0" fmla="*/ 67 w 231"/>
                <a:gd name="T1" fmla="*/ 131 h 457"/>
                <a:gd name="T2" fmla="*/ 24 w 231"/>
                <a:gd name="T3" fmla="*/ 222 h 457"/>
                <a:gd name="T4" fmla="*/ 0 w 231"/>
                <a:gd name="T5" fmla="*/ 323 h 457"/>
                <a:gd name="T6" fmla="*/ 15 w 231"/>
                <a:gd name="T7" fmla="*/ 409 h 457"/>
                <a:gd name="T8" fmla="*/ 101 w 231"/>
                <a:gd name="T9" fmla="*/ 457 h 457"/>
                <a:gd name="T10" fmla="*/ 187 w 231"/>
                <a:gd name="T11" fmla="*/ 433 h 457"/>
                <a:gd name="T12" fmla="*/ 231 w 231"/>
                <a:gd name="T13" fmla="*/ 366 h 457"/>
                <a:gd name="T14" fmla="*/ 226 w 231"/>
                <a:gd name="T15" fmla="*/ 275 h 457"/>
                <a:gd name="T16" fmla="*/ 187 w 231"/>
                <a:gd name="T17" fmla="*/ 193 h 457"/>
                <a:gd name="T18" fmla="*/ 149 w 231"/>
                <a:gd name="T19" fmla="*/ 112 h 457"/>
                <a:gd name="T20" fmla="*/ 108 w 231"/>
                <a:gd name="T21" fmla="*/ 0 h 457"/>
                <a:gd name="T22" fmla="*/ 67 w 231"/>
                <a:gd name="T23" fmla="*/ 131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1" h="457">
                  <a:moveTo>
                    <a:pt x="67" y="131"/>
                  </a:moveTo>
                  <a:lnTo>
                    <a:pt x="24" y="222"/>
                  </a:lnTo>
                  <a:lnTo>
                    <a:pt x="0" y="323"/>
                  </a:lnTo>
                  <a:lnTo>
                    <a:pt x="15" y="409"/>
                  </a:lnTo>
                  <a:lnTo>
                    <a:pt x="101" y="457"/>
                  </a:lnTo>
                  <a:lnTo>
                    <a:pt x="187" y="433"/>
                  </a:lnTo>
                  <a:lnTo>
                    <a:pt x="231" y="366"/>
                  </a:lnTo>
                  <a:lnTo>
                    <a:pt x="226" y="275"/>
                  </a:lnTo>
                  <a:lnTo>
                    <a:pt x="187" y="193"/>
                  </a:lnTo>
                  <a:lnTo>
                    <a:pt x="149" y="112"/>
                  </a:lnTo>
                  <a:lnTo>
                    <a:pt x="108" y="0"/>
                  </a:lnTo>
                  <a:lnTo>
                    <a:pt x="67" y="131"/>
                  </a:lnTo>
                  <a:close/>
                </a:path>
              </a:pathLst>
            </a:custGeom>
            <a:solidFill>
              <a:srgbClr val="00CCFF"/>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r-HR"/>
            </a:p>
          </p:txBody>
        </p:sp>
        <p:sp>
          <p:nvSpPr>
            <p:cNvPr id="3160" name="Freeform 88"/>
            <p:cNvSpPr>
              <a:spLocks/>
            </p:cNvSpPr>
            <p:nvPr/>
          </p:nvSpPr>
          <p:spPr bwMode="auto">
            <a:xfrm>
              <a:off x="2290" y="663"/>
              <a:ext cx="91" cy="185"/>
            </a:xfrm>
            <a:custGeom>
              <a:avLst/>
              <a:gdLst>
                <a:gd name="T0" fmla="*/ 67 w 231"/>
                <a:gd name="T1" fmla="*/ 131 h 457"/>
                <a:gd name="T2" fmla="*/ 24 w 231"/>
                <a:gd name="T3" fmla="*/ 222 h 457"/>
                <a:gd name="T4" fmla="*/ 0 w 231"/>
                <a:gd name="T5" fmla="*/ 323 h 457"/>
                <a:gd name="T6" fmla="*/ 15 w 231"/>
                <a:gd name="T7" fmla="*/ 409 h 457"/>
                <a:gd name="T8" fmla="*/ 101 w 231"/>
                <a:gd name="T9" fmla="*/ 457 h 457"/>
                <a:gd name="T10" fmla="*/ 187 w 231"/>
                <a:gd name="T11" fmla="*/ 433 h 457"/>
                <a:gd name="T12" fmla="*/ 231 w 231"/>
                <a:gd name="T13" fmla="*/ 366 h 457"/>
                <a:gd name="T14" fmla="*/ 226 w 231"/>
                <a:gd name="T15" fmla="*/ 275 h 457"/>
                <a:gd name="T16" fmla="*/ 187 w 231"/>
                <a:gd name="T17" fmla="*/ 193 h 457"/>
                <a:gd name="T18" fmla="*/ 149 w 231"/>
                <a:gd name="T19" fmla="*/ 112 h 457"/>
                <a:gd name="T20" fmla="*/ 108 w 231"/>
                <a:gd name="T21" fmla="*/ 0 h 457"/>
                <a:gd name="T22" fmla="*/ 67 w 231"/>
                <a:gd name="T23" fmla="*/ 131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1" h="457">
                  <a:moveTo>
                    <a:pt x="67" y="131"/>
                  </a:moveTo>
                  <a:lnTo>
                    <a:pt x="24" y="222"/>
                  </a:lnTo>
                  <a:lnTo>
                    <a:pt x="0" y="323"/>
                  </a:lnTo>
                  <a:lnTo>
                    <a:pt x="15" y="409"/>
                  </a:lnTo>
                  <a:lnTo>
                    <a:pt x="101" y="457"/>
                  </a:lnTo>
                  <a:lnTo>
                    <a:pt x="187" y="433"/>
                  </a:lnTo>
                  <a:lnTo>
                    <a:pt x="231" y="366"/>
                  </a:lnTo>
                  <a:lnTo>
                    <a:pt x="226" y="275"/>
                  </a:lnTo>
                  <a:lnTo>
                    <a:pt x="187" y="193"/>
                  </a:lnTo>
                  <a:lnTo>
                    <a:pt x="149" y="112"/>
                  </a:lnTo>
                  <a:lnTo>
                    <a:pt x="108" y="0"/>
                  </a:lnTo>
                  <a:lnTo>
                    <a:pt x="67" y="131"/>
                  </a:lnTo>
                  <a:close/>
                </a:path>
              </a:pathLst>
            </a:custGeom>
            <a:solidFill>
              <a:srgbClr val="00CCFF"/>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r-HR"/>
            </a:p>
          </p:txBody>
        </p:sp>
        <p:sp>
          <p:nvSpPr>
            <p:cNvPr id="3161" name="Freeform 89"/>
            <p:cNvSpPr>
              <a:spLocks/>
            </p:cNvSpPr>
            <p:nvPr/>
          </p:nvSpPr>
          <p:spPr bwMode="auto">
            <a:xfrm>
              <a:off x="2426" y="799"/>
              <a:ext cx="91" cy="185"/>
            </a:xfrm>
            <a:custGeom>
              <a:avLst/>
              <a:gdLst>
                <a:gd name="T0" fmla="*/ 67 w 231"/>
                <a:gd name="T1" fmla="*/ 131 h 457"/>
                <a:gd name="T2" fmla="*/ 24 w 231"/>
                <a:gd name="T3" fmla="*/ 222 h 457"/>
                <a:gd name="T4" fmla="*/ 0 w 231"/>
                <a:gd name="T5" fmla="*/ 323 h 457"/>
                <a:gd name="T6" fmla="*/ 15 w 231"/>
                <a:gd name="T7" fmla="*/ 409 h 457"/>
                <a:gd name="T8" fmla="*/ 101 w 231"/>
                <a:gd name="T9" fmla="*/ 457 h 457"/>
                <a:gd name="T10" fmla="*/ 187 w 231"/>
                <a:gd name="T11" fmla="*/ 433 h 457"/>
                <a:gd name="T12" fmla="*/ 231 w 231"/>
                <a:gd name="T13" fmla="*/ 366 h 457"/>
                <a:gd name="T14" fmla="*/ 226 w 231"/>
                <a:gd name="T15" fmla="*/ 275 h 457"/>
                <a:gd name="T16" fmla="*/ 187 w 231"/>
                <a:gd name="T17" fmla="*/ 193 h 457"/>
                <a:gd name="T18" fmla="*/ 149 w 231"/>
                <a:gd name="T19" fmla="*/ 112 h 457"/>
                <a:gd name="T20" fmla="*/ 108 w 231"/>
                <a:gd name="T21" fmla="*/ 0 h 457"/>
                <a:gd name="T22" fmla="*/ 67 w 231"/>
                <a:gd name="T23" fmla="*/ 131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1" h="457">
                  <a:moveTo>
                    <a:pt x="67" y="131"/>
                  </a:moveTo>
                  <a:lnTo>
                    <a:pt x="24" y="222"/>
                  </a:lnTo>
                  <a:lnTo>
                    <a:pt x="0" y="323"/>
                  </a:lnTo>
                  <a:lnTo>
                    <a:pt x="15" y="409"/>
                  </a:lnTo>
                  <a:lnTo>
                    <a:pt x="101" y="457"/>
                  </a:lnTo>
                  <a:lnTo>
                    <a:pt x="187" y="433"/>
                  </a:lnTo>
                  <a:lnTo>
                    <a:pt x="231" y="366"/>
                  </a:lnTo>
                  <a:lnTo>
                    <a:pt x="226" y="275"/>
                  </a:lnTo>
                  <a:lnTo>
                    <a:pt x="187" y="193"/>
                  </a:lnTo>
                  <a:lnTo>
                    <a:pt x="149" y="112"/>
                  </a:lnTo>
                  <a:lnTo>
                    <a:pt x="108" y="0"/>
                  </a:lnTo>
                  <a:lnTo>
                    <a:pt x="67" y="131"/>
                  </a:lnTo>
                  <a:close/>
                </a:path>
              </a:pathLst>
            </a:custGeom>
            <a:solidFill>
              <a:srgbClr val="00CCFF"/>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r-HR"/>
            </a:p>
          </p:txBody>
        </p:sp>
        <p:grpSp>
          <p:nvGrpSpPr>
            <p:cNvPr id="3162" name="Group 90"/>
            <p:cNvGrpSpPr>
              <a:grpSpLocks/>
            </p:cNvGrpSpPr>
            <p:nvPr/>
          </p:nvGrpSpPr>
          <p:grpSpPr bwMode="auto">
            <a:xfrm>
              <a:off x="3061" y="346"/>
              <a:ext cx="499" cy="593"/>
              <a:chOff x="839" y="210"/>
              <a:chExt cx="499" cy="593"/>
            </a:xfrm>
          </p:grpSpPr>
          <p:sp>
            <p:nvSpPr>
              <p:cNvPr id="3163" name="Freeform 91"/>
              <p:cNvSpPr>
                <a:spLocks/>
              </p:cNvSpPr>
              <p:nvPr/>
            </p:nvSpPr>
            <p:spPr bwMode="auto">
              <a:xfrm>
                <a:off x="839" y="210"/>
                <a:ext cx="91" cy="185"/>
              </a:xfrm>
              <a:custGeom>
                <a:avLst/>
                <a:gdLst>
                  <a:gd name="T0" fmla="*/ 67 w 231"/>
                  <a:gd name="T1" fmla="*/ 131 h 457"/>
                  <a:gd name="T2" fmla="*/ 24 w 231"/>
                  <a:gd name="T3" fmla="*/ 222 h 457"/>
                  <a:gd name="T4" fmla="*/ 0 w 231"/>
                  <a:gd name="T5" fmla="*/ 323 h 457"/>
                  <a:gd name="T6" fmla="*/ 15 w 231"/>
                  <a:gd name="T7" fmla="*/ 409 h 457"/>
                  <a:gd name="T8" fmla="*/ 101 w 231"/>
                  <a:gd name="T9" fmla="*/ 457 h 457"/>
                  <a:gd name="T10" fmla="*/ 187 w 231"/>
                  <a:gd name="T11" fmla="*/ 433 h 457"/>
                  <a:gd name="T12" fmla="*/ 231 w 231"/>
                  <a:gd name="T13" fmla="*/ 366 h 457"/>
                  <a:gd name="T14" fmla="*/ 226 w 231"/>
                  <a:gd name="T15" fmla="*/ 275 h 457"/>
                  <a:gd name="T16" fmla="*/ 187 w 231"/>
                  <a:gd name="T17" fmla="*/ 193 h 457"/>
                  <a:gd name="T18" fmla="*/ 149 w 231"/>
                  <a:gd name="T19" fmla="*/ 112 h 457"/>
                  <a:gd name="T20" fmla="*/ 108 w 231"/>
                  <a:gd name="T21" fmla="*/ 0 h 457"/>
                  <a:gd name="T22" fmla="*/ 67 w 231"/>
                  <a:gd name="T23" fmla="*/ 131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1" h="457">
                    <a:moveTo>
                      <a:pt x="67" y="131"/>
                    </a:moveTo>
                    <a:lnTo>
                      <a:pt x="24" y="222"/>
                    </a:lnTo>
                    <a:lnTo>
                      <a:pt x="0" y="323"/>
                    </a:lnTo>
                    <a:lnTo>
                      <a:pt x="15" y="409"/>
                    </a:lnTo>
                    <a:lnTo>
                      <a:pt x="101" y="457"/>
                    </a:lnTo>
                    <a:lnTo>
                      <a:pt x="187" y="433"/>
                    </a:lnTo>
                    <a:lnTo>
                      <a:pt x="231" y="366"/>
                    </a:lnTo>
                    <a:lnTo>
                      <a:pt x="226" y="275"/>
                    </a:lnTo>
                    <a:lnTo>
                      <a:pt x="187" y="193"/>
                    </a:lnTo>
                    <a:lnTo>
                      <a:pt x="149" y="112"/>
                    </a:lnTo>
                    <a:lnTo>
                      <a:pt x="108" y="0"/>
                    </a:lnTo>
                    <a:lnTo>
                      <a:pt x="67" y="131"/>
                    </a:lnTo>
                    <a:close/>
                  </a:path>
                </a:pathLst>
              </a:custGeom>
              <a:solidFill>
                <a:srgbClr val="00CCFF"/>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r-HR"/>
              </a:p>
            </p:txBody>
          </p:sp>
          <p:sp>
            <p:nvSpPr>
              <p:cNvPr id="3164" name="Freeform 92"/>
              <p:cNvSpPr>
                <a:spLocks/>
              </p:cNvSpPr>
              <p:nvPr/>
            </p:nvSpPr>
            <p:spPr bwMode="auto">
              <a:xfrm>
                <a:off x="975" y="346"/>
                <a:ext cx="91" cy="185"/>
              </a:xfrm>
              <a:custGeom>
                <a:avLst/>
                <a:gdLst>
                  <a:gd name="T0" fmla="*/ 67 w 231"/>
                  <a:gd name="T1" fmla="*/ 131 h 457"/>
                  <a:gd name="T2" fmla="*/ 24 w 231"/>
                  <a:gd name="T3" fmla="*/ 222 h 457"/>
                  <a:gd name="T4" fmla="*/ 0 w 231"/>
                  <a:gd name="T5" fmla="*/ 323 h 457"/>
                  <a:gd name="T6" fmla="*/ 15 w 231"/>
                  <a:gd name="T7" fmla="*/ 409 h 457"/>
                  <a:gd name="T8" fmla="*/ 101 w 231"/>
                  <a:gd name="T9" fmla="*/ 457 h 457"/>
                  <a:gd name="T10" fmla="*/ 187 w 231"/>
                  <a:gd name="T11" fmla="*/ 433 h 457"/>
                  <a:gd name="T12" fmla="*/ 231 w 231"/>
                  <a:gd name="T13" fmla="*/ 366 h 457"/>
                  <a:gd name="T14" fmla="*/ 226 w 231"/>
                  <a:gd name="T15" fmla="*/ 275 h 457"/>
                  <a:gd name="T16" fmla="*/ 187 w 231"/>
                  <a:gd name="T17" fmla="*/ 193 h 457"/>
                  <a:gd name="T18" fmla="*/ 149 w 231"/>
                  <a:gd name="T19" fmla="*/ 112 h 457"/>
                  <a:gd name="T20" fmla="*/ 108 w 231"/>
                  <a:gd name="T21" fmla="*/ 0 h 457"/>
                  <a:gd name="T22" fmla="*/ 67 w 231"/>
                  <a:gd name="T23" fmla="*/ 131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1" h="457">
                    <a:moveTo>
                      <a:pt x="67" y="131"/>
                    </a:moveTo>
                    <a:lnTo>
                      <a:pt x="24" y="222"/>
                    </a:lnTo>
                    <a:lnTo>
                      <a:pt x="0" y="323"/>
                    </a:lnTo>
                    <a:lnTo>
                      <a:pt x="15" y="409"/>
                    </a:lnTo>
                    <a:lnTo>
                      <a:pt x="101" y="457"/>
                    </a:lnTo>
                    <a:lnTo>
                      <a:pt x="187" y="433"/>
                    </a:lnTo>
                    <a:lnTo>
                      <a:pt x="231" y="366"/>
                    </a:lnTo>
                    <a:lnTo>
                      <a:pt x="226" y="275"/>
                    </a:lnTo>
                    <a:lnTo>
                      <a:pt x="187" y="193"/>
                    </a:lnTo>
                    <a:lnTo>
                      <a:pt x="149" y="112"/>
                    </a:lnTo>
                    <a:lnTo>
                      <a:pt x="108" y="0"/>
                    </a:lnTo>
                    <a:lnTo>
                      <a:pt x="67" y="131"/>
                    </a:lnTo>
                    <a:close/>
                  </a:path>
                </a:pathLst>
              </a:custGeom>
              <a:solidFill>
                <a:srgbClr val="00CCFF"/>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r-HR"/>
              </a:p>
            </p:txBody>
          </p:sp>
          <p:sp>
            <p:nvSpPr>
              <p:cNvPr id="3165" name="Freeform 93"/>
              <p:cNvSpPr>
                <a:spLocks/>
              </p:cNvSpPr>
              <p:nvPr/>
            </p:nvSpPr>
            <p:spPr bwMode="auto">
              <a:xfrm>
                <a:off x="1111" y="482"/>
                <a:ext cx="91" cy="185"/>
              </a:xfrm>
              <a:custGeom>
                <a:avLst/>
                <a:gdLst>
                  <a:gd name="T0" fmla="*/ 67 w 231"/>
                  <a:gd name="T1" fmla="*/ 131 h 457"/>
                  <a:gd name="T2" fmla="*/ 24 w 231"/>
                  <a:gd name="T3" fmla="*/ 222 h 457"/>
                  <a:gd name="T4" fmla="*/ 0 w 231"/>
                  <a:gd name="T5" fmla="*/ 323 h 457"/>
                  <a:gd name="T6" fmla="*/ 15 w 231"/>
                  <a:gd name="T7" fmla="*/ 409 h 457"/>
                  <a:gd name="T8" fmla="*/ 101 w 231"/>
                  <a:gd name="T9" fmla="*/ 457 h 457"/>
                  <a:gd name="T10" fmla="*/ 187 w 231"/>
                  <a:gd name="T11" fmla="*/ 433 h 457"/>
                  <a:gd name="T12" fmla="*/ 231 w 231"/>
                  <a:gd name="T13" fmla="*/ 366 h 457"/>
                  <a:gd name="T14" fmla="*/ 226 w 231"/>
                  <a:gd name="T15" fmla="*/ 275 h 457"/>
                  <a:gd name="T16" fmla="*/ 187 w 231"/>
                  <a:gd name="T17" fmla="*/ 193 h 457"/>
                  <a:gd name="T18" fmla="*/ 149 w 231"/>
                  <a:gd name="T19" fmla="*/ 112 h 457"/>
                  <a:gd name="T20" fmla="*/ 108 w 231"/>
                  <a:gd name="T21" fmla="*/ 0 h 457"/>
                  <a:gd name="T22" fmla="*/ 67 w 231"/>
                  <a:gd name="T23" fmla="*/ 131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1" h="457">
                    <a:moveTo>
                      <a:pt x="67" y="131"/>
                    </a:moveTo>
                    <a:lnTo>
                      <a:pt x="24" y="222"/>
                    </a:lnTo>
                    <a:lnTo>
                      <a:pt x="0" y="323"/>
                    </a:lnTo>
                    <a:lnTo>
                      <a:pt x="15" y="409"/>
                    </a:lnTo>
                    <a:lnTo>
                      <a:pt x="101" y="457"/>
                    </a:lnTo>
                    <a:lnTo>
                      <a:pt x="187" y="433"/>
                    </a:lnTo>
                    <a:lnTo>
                      <a:pt x="231" y="366"/>
                    </a:lnTo>
                    <a:lnTo>
                      <a:pt x="226" y="275"/>
                    </a:lnTo>
                    <a:lnTo>
                      <a:pt x="187" y="193"/>
                    </a:lnTo>
                    <a:lnTo>
                      <a:pt x="149" y="112"/>
                    </a:lnTo>
                    <a:lnTo>
                      <a:pt x="108" y="0"/>
                    </a:lnTo>
                    <a:lnTo>
                      <a:pt x="67" y="131"/>
                    </a:lnTo>
                    <a:close/>
                  </a:path>
                </a:pathLst>
              </a:custGeom>
              <a:solidFill>
                <a:srgbClr val="00CCFF"/>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r-HR"/>
              </a:p>
            </p:txBody>
          </p:sp>
          <p:sp>
            <p:nvSpPr>
              <p:cNvPr id="3166" name="Freeform 94"/>
              <p:cNvSpPr>
                <a:spLocks/>
              </p:cNvSpPr>
              <p:nvPr/>
            </p:nvSpPr>
            <p:spPr bwMode="auto">
              <a:xfrm>
                <a:off x="1247" y="618"/>
                <a:ext cx="91" cy="185"/>
              </a:xfrm>
              <a:custGeom>
                <a:avLst/>
                <a:gdLst>
                  <a:gd name="T0" fmla="*/ 67 w 231"/>
                  <a:gd name="T1" fmla="*/ 131 h 457"/>
                  <a:gd name="T2" fmla="*/ 24 w 231"/>
                  <a:gd name="T3" fmla="*/ 222 h 457"/>
                  <a:gd name="T4" fmla="*/ 0 w 231"/>
                  <a:gd name="T5" fmla="*/ 323 h 457"/>
                  <a:gd name="T6" fmla="*/ 15 w 231"/>
                  <a:gd name="T7" fmla="*/ 409 h 457"/>
                  <a:gd name="T8" fmla="*/ 101 w 231"/>
                  <a:gd name="T9" fmla="*/ 457 h 457"/>
                  <a:gd name="T10" fmla="*/ 187 w 231"/>
                  <a:gd name="T11" fmla="*/ 433 h 457"/>
                  <a:gd name="T12" fmla="*/ 231 w 231"/>
                  <a:gd name="T13" fmla="*/ 366 h 457"/>
                  <a:gd name="T14" fmla="*/ 226 w 231"/>
                  <a:gd name="T15" fmla="*/ 275 h 457"/>
                  <a:gd name="T16" fmla="*/ 187 w 231"/>
                  <a:gd name="T17" fmla="*/ 193 h 457"/>
                  <a:gd name="T18" fmla="*/ 149 w 231"/>
                  <a:gd name="T19" fmla="*/ 112 h 457"/>
                  <a:gd name="T20" fmla="*/ 108 w 231"/>
                  <a:gd name="T21" fmla="*/ 0 h 457"/>
                  <a:gd name="T22" fmla="*/ 67 w 231"/>
                  <a:gd name="T23" fmla="*/ 131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1" h="457">
                    <a:moveTo>
                      <a:pt x="67" y="131"/>
                    </a:moveTo>
                    <a:lnTo>
                      <a:pt x="24" y="222"/>
                    </a:lnTo>
                    <a:lnTo>
                      <a:pt x="0" y="323"/>
                    </a:lnTo>
                    <a:lnTo>
                      <a:pt x="15" y="409"/>
                    </a:lnTo>
                    <a:lnTo>
                      <a:pt x="101" y="457"/>
                    </a:lnTo>
                    <a:lnTo>
                      <a:pt x="187" y="433"/>
                    </a:lnTo>
                    <a:lnTo>
                      <a:pt x="231" y="366"/>
                    </a:lnTo>
                    <a:lnTo>
                      <a:pt x="226" y="275"/>
                    </a:lnTo>
                    <a:lnTo>
                      <a:pt x="187" y="193"/>
                    </a:lnTo>
                    <a:lnTo>
                      <a:pt x="149" y="112"/>
                    </a:lnTo>
                    <a:lnTo>
                      <a:pt x="108" y="0"/>
                    </a:lnTo>
                    <a:lnTo>
                      <a:pt x="67" y="131"/>
                    </a:lnTo>
                    <a:close/>
                  </a:path>
                </a:pathLst>
              </a:custGeom>
              <a:solidFill>
                <a:srgbClr val="00CCFF"/>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r-HR"/>
              </a:p>
            </p:txBody>
          </p:sp>
        </p:grpSp>
        <p:grpSp>
          <p:nvGrpSpPr>
            <p:cNvPr id="3170" name="Group 98"/>
            <p:cNvGrpSpPr>
              <a:grpSpLocks/>
            </p:cNvGrpSpPr>
            <p:nvPr/>
          </p:nvGrpSpPr>
          <p:grpSpPr bwMode="auto">
            <a:xfrm>
              <a:off x="2517" y="482"/>
              <a:ext cx="363" cy="457"/>
              <a:chOff x="1882" y="527"/>
              <a:chExt cx="363" cy="457"/>
            </a:xfrm>
          </p:grpSpPr>
          <p:sp>
            <p:nvSpPr>
              <p:cNvPr id="3167" name="Freeform 95"/>
              <p:cNvSpPr>
                <a:spLocks/>
              </p:cNvSpPr>
              <p:nvPr/>
            </p:nvSpPr>
            <p:spPr bwMode="auto">
              <a:xfrm>
                <a:off x="1882" y="527"/>
                <a:ext cx="91" cy="185"/>
              </a:xfrm>
              <a:custGeom>
                <a:avLst/>
                <a:gdLst>
                  <a:gd name="T0" fmla="*/ 67 w 231"/>
                  <a:gd name="T1" fmla="*/ 131 h 457"/>
                  <a:gd name="T2" fmla="*/ 24 w 231"/>
                  <a:gd name="T3" fmla="*/ 222 h 457"/>
                  <a:gd name="T4" fmla="*/ 0 w 231"/>
                  <a:gd name="T5" fmla="*/ 323 h 457"/>
                  <a:gd name="T6" fmla="*/ 15 w 231"/>
                  <a:gd name="T7" fmla="*/ 409 h 457"/>
                  <a:gd name="T8" fmla="*/ 101 w 231"/>
                  <a:gd name="T9" fmla="*/ 457 h 457"/>
                  <a:gd name="T10" fmla="*/ 187 w 231"/>
                  <a:gd name="T11" fmla="*/ 433 h 457"/>
                  <a:gd name="T12" fmla="*/ 231 w 231"/>
                  <a:gd name="T13" fmla="*/ 366 h 457"/>
                  <a:gd name="T14" fmla="*/ 226 w 231"/>
                  <a:gd name="T15" fmla="*/ 275 h 457"/>
                  <a:gd name="T16" fmla="*/ 187 w 231"/>
                  <a:gd name="T17" fmla="*/ 193 h 457"/>
                  <a:gd name="T18" fmla="*/ 149 w 231"/>
                  <a:gd name="T19" fmla="*/ 112 h 457"/>
                  <a:gd name="T20" fmla="*/ 108 w 231"/>
                  <a:gd name="T21" fmla="*/ 0 h 457"/>
                  <a:gd name="T22" fmla="*/ 67 w 231"/>
                  <a:gd name="T23" fmla="*/ 131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1" h="457">
                    <a:moveTo>
                      <a:pt x="67" y="131"/>
                    </a:moveTo>
                    <a:lnTo>
                      <a:pt x="24" y="222"/>
                    </a:lnTo>
                    <a:lnTo>
                      <a:pt x="0" y="323"/>
                    </a:lnTo>
                    <a:lnTo>
                      <a:pt x="15" y="409"/>
                    </a:lnTo>
                    <a:lnTo>
                      <a:pt x="101" y="457"/>
                    </a:lnTo>
                    <a:lnTo>
                      <a:pt x="187" y="433"/>
                    </a:lnTo>
                    <a:lnTo>
                      <a:pt x="231" y="366"/>
                    </a:lnTo>
                    <a:lnTo>
                      <a:pt x="226" y="275"/>
                    </a:lnTo>
                    <a:lnTo>
                      <a:pt x="187" y="193"/>
                    </a:lnTo>
                    <a:lnTo>
                      <a:pt x="149" y="112"/>
                    </a:lnTo>
                    <a:lnTo>
                      <a:pt x="108" y="0"/>
                    </a:lnTo>
                    <a:lnTo>
                      <a:pt x="67" y="131"/>
                    </a:lnTo>
                    <a:close/>
                  </a:path>
                </a:pathLst>
              </a:custGeom>
              <a:solidFill>
                <a:srgbClr val="00CCFF"/>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r-HR"/>
              </a:p>
            </p:txBody>
          </p:sp>
          <p:sp>
            <p:nvSpPr>
              <p:cNvPr id="3168" name="Freeform 96"/>
              <p:cNvSpPr>
                <a:spLocks/>
              </p:cNvSpPr>
              <p:nvPr/>
            </p:nvSpPr>
            <p:spPr bwMode="auto">
              <a:xfrm>
                <a:off x="2018" y="663"/>
                <a:ext cx="91" cy="185"/>
              </a:xfrm>
              <a:custGeom>
                <a:avLst/>
                <a:gdLst>
                  <a:gd name="T0" fmla="*/ 67 w 231"/>
                  <a:gd name="T1" fmla="*/ 131 h 457"/>
                  <a:gd name="T2" fmla="*/ 24 w 231"/>
                  <a:gd name="T3" fmla="*/ 222 h 457"/>
                  <a:gd name="T4" fmla="*/ 0 w 231"/>
                  <a:gd name="T5" fmla="*/ 323 h 457"/>
                  <a:gd name="T6" fmla="*/ 15 w 231"/>
                  <a:gd name="T7" fmla="*/ 409 h 457"/>
                  <a:gd name="T8" fmla="*/ 101 w 231"/>
                  <a:gd name="T9" fmla="*/ 457 h 457"/>
                  <a:gd name="T10" fmla="*/ 187 w 231"/>
                  <a:gd name="T11" fmla="*/ 433 h 457"/>
                  <a:gd name="T12" fmla="*/ 231 w 231"/>
                  <a:gd name="T13" fmla="*/ 366 h 457"/>
                  <a:gd name="T14" fmla="*/ 226 w 231"/>
                  <a:gd name="T15" fmla="*/ 275 h 457"/>
                  <a:gd name="T16" fmla="*/ 187 w 231"/>
                  <a:gd name="T17" fmla="*/ 193 h 457"/>
                  <a:gd name="T18" fmla="*/ 149 w 231"/>
                  <a:gd name="T19" fmla="*/ 112 h 457"/>
                  <a:gd name="T20" fmla="*/ 108 w 231"/>
                  <a:gd name="T21" fmla="*/ 0 h 457"/>
                  <a:gd name="T22" fmla="*/ 67 w 231"/>
                  <a:gd name="T23" fmla="*/ 131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1" h="457">
                    <a:moveTo>
                      <a:pt x="67" y="131"/>
                    </a:moveTo>
                    <a:lnTo>
                      <a:pt x="24" y="222"/>
                    </a:lnTo>
                    <a:lnTo>
                      <a:pt x="0" y="323"/>
                    </a:lnTo>
                    <a:lnTo>
                      <a:pt x="15" y="409"/>
                    </a:lnTo>
                    <a:lnTo>
                      <a:pt x="101" y="457"/>
                    </a:lnTo>
                    <a:lnTo>
                      <a:pt x="187" y="433"/>
                    </a:lnTo>
                    <a:lnTo>
                      <a:pt x="231" y="366"/>
                    </a:lnTo>
                    <a:lnTo>
                      <a:pt x="226" y="275"/>
                    </a:lnTo>
                    <a:lnTo>
                      <a:pt x="187" y="193"/>
                    </a:lnTo>
                    <a:lnTo>
                      <a:pt x="149" y="112"/>
                    </a:lnTo>
                    <a:lnTo>
                      <a:pt x="108" y="0"/>
                    </a:lnTo>
                    <a:lnTo>
                      <a:pt x="67" y="131"/>
                    </a:lnTo>
                    <a:close/>
                  </a:path>
                </a:pathLst>
              </a:custGeom>
              <a:solidFill>
                <a:srgbClr val="00CCFF"/>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r-HR"/>
              </a:p>
            </p:txBody>
          </p:sp>
          <p:sp>
            <p:nvSpPr>
              <p:cNvPr id="3169" name="Freeform 97"/>
              <p:cNvSpPr>
                <a:spLocks/>
              </p:cNvSpPr>
              <p:nvPr/>
            </p:nvSpPr>
            <p:spPr bwMode="auto">
              <a:xfrm>
                <a:off x="2154" y="799"/>
                <a:ext cx="91" cy="185"/>
              </a:xfrm>
              <a:custGeom>
                <a:avLst/>
                <a:gdLst>
                  <a:gd name="T0" fmla="*/ 67 w 231"/>
                  <a:gd name="T1" fmla="*/ 131 h 457"/>
                  <a:gd name="T2" fmla="*/ 24 w 231"/>
                  <a:gd name="T3" fmla="*/ 222 h 457"/>
                  <a:gd name="T4" fmla="*/ 0 w 231"/>
                  <a:gd name="T5" fmla="*/ 323 h 457"/>
                  <a:gd name="T6" fmla="*/ 15 w 231"/>
                  <a:gd name="T7" fmla="*/ 409 h 457"/>
                  <a:gd name="T8" fmla="*/ 101 w 231"/>
                  <a:gd name="T9" fmla="*/ 457 h 457"/>
                  <a:gd name="T10" fmla="*/ 187 w 231"/>
                  <a:gd name="T11" fmla="*/ 433 h 457"/>
                  <a:gd name="T12" fmla="*/ 231 w 231"/>
                  <a:gd name="T13" fmla="*/ 366 h 457"/>
                  <a:gd name="T14" fmla="*/ 226 w 231"/>
                  <a:gd name="T15" fmla="*/ 275 h 457"/>
                  <a:gd name="T16" fmla="*/ 187 w 231"/>
                  <a:gd name="T17" fmla="*/ 193 h 457"/>
                  <a:gd name="T18" fmla="*/ 149 w 231"/>
                  <a:gd name="T19" fmla="*/ 112 h 457"/>
                  <a:gd name="T20" fmla="*/ 108 w 231"/>
                  <a:gd name="T21" fmla="*/ 0 h 457"/>
                  <a:gd name="T22" fmla="*/ 67 w 231"/>
                  <a:gd name="T23" fmla="*/ 131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1" h="457">
                    <a:moveTo>
                      <a:pt x="67" y="131"/>
                    </a:moveTo>
                    <a:lnTo>
                      <a:pt x="24" y="222"/>
                    </a:lnTo>
                    <a:lnTo>
                      <a:pt x="0" y="323"/>
                    </a:lnTo>
                    <a:lnTo>
                      <a:pt x="15" y="409"/>
                    </a:lnTo>
                    <a:lnTo>
                      <a:pt x="101" y="457"/>
                    </a:lnTo>
                    <a:lnTo>
                      <a:pt x="187" y="433"/>
                    </a:lnTo>
                    <a:lnTo>
                      <a:pt x="231" y="366"/>
                    </a:lnTo>
                    <a:lnTo>
                      <a:pt x="226" y="275"/>
                    </a:lnTo>
                    <a:lnTo>
                      <a:pt x="187" y="193"/>
                    </a:lnTo>
                    <a:lnTo>
                      <a:pt x="149" y="112"/>
                    </a:lnTo>
                    <a:lnTo>
                      <a:pt x="108" y="0"/>
                    </a:lnTo>
                    <a:lnTo>
                      <a:pt x="67" y="131"/>
                    </a:lnTo>
                    <a:close/>
                  </a:path>
                </a:pathLst>
              </a:custGeom>
              <a:solidFill>
                <a:srgbClr val="00CCFF"/>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r-HR"/>
              </a:p>
            </p:txBody>
          </p:sp>
        </p:grpSp>
        <p:sp>
          <p:nvSpPr>
            <p:cNvPr id="3171" name="Freeform 99"/>
            <p:cNvSpPr>
              <a:spLocks/>
            </p:cNvSpPr>
            <p:nvPr/>
          </p:nvSpPr>
          <p:spPr bwMode="auto">
            <a:xfrm>
              <a:off x="1746" y="482"/>
              <a:ext cx="91" cy="185"/>
            </a:xfrm>
            <a:custGeom>
              <a:avLst/>
              <a:gdLst>
                <a:gd name="T0" fmla="*/ 67 w 231"/>
                <a:gd name="T1" fmla="*/ 131 h 457"/>
                <a:gd name="T2" fmla="*/ 24 w 231"/>
                <a:gd name="T3" fmla="*/ 222 h 457"/>
                <a:gd name="T4" fmla="*/ 0 w 231"/>
                <a:gd name="T5" fmla="*/ 323 h 457"/>
                <a:gd name="T6" fmla="*/ 15 w 231"/>
                <a:gd name="T7" fmla="*/ 409 h 457"/>
                <a:gd name="T8" fmla="*/ 101 w 231"/>
                <a:gd name="T9" fmla="*/ 457 h 457"/>
                <a:gd name="T10" fmla="*/ 187 w 231"/>
                <a:gd name="T11" fmla="*/ 433 h 457"/>
                <a:gd name="T12" fmla="*/ 231 w 231"/>
                <a:gd name="T13" fmla="*/ 366 h 457"/>
                <a:gd name="T14" fmla="*/ 226 w 231"/>
                <a:gd name="T15" fmla="*/ 275 h 457"/>
                <a:gd name="T16" fmla="*/ 187 w 231"/>
                <a:gd name="T17" fmla="*/ 193 h 457"/>
                <a:gd name="T18" fmla="*/ 149 w 231"/>
                <a:gd name="T19" fmla="*/ 112 h 457"/>
                <a:gd name="T20" fmla="*/ 108 w 231"/>
                <a:gd name="T21" fmla="*/ 0 h 457"/>
                <a:gd name="T22" fmla="*/ 67 w 231"/>
                <a:gd name="T23" fmla="*/ 131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1" h="457">
                  <a:moveTo>
                    <a:pt x="67" y="131"/>
                  </a:moveTo>
                  <a:lnTo>
                    <a:pt x="24" y="222"/>
                  </a:lnTo>
                  <a:lnTo>
                    <a:pt x="0" y="323"/>
                  </a:lnTo>
                  <a:lnTo>
                    <a:pt x="15" y="409"/>
                  </a:lnTo>
                  <a:lnTo>
                    <a:pt x="101" y="457"/>
                  </a:lnTo>
                  <a:lnTo>
                    <a:pt x="187" y="433"/>
                  </a:lnTo>
                  <a:lnTo>
                    <a:pt x="231" y="366"/>
                  </a:lnTo>
                  <a:lnTo>
                    <a:pt x="226" y="275"/>
                  </a:lnTo>
                  <a:lnTo>
                    <a:pt x="187" y="193"/>
                  </a:lnTo>
                  <a:lnTo>
                    <a:pt x="149" y="112"/>
                  </a:lnTo>
                  <a:lnTo>
                    <a:pt x="108" y="0"/>
                  </a:lnTo>
                  <a:lnTo>
                    <a:pt x="67" y="131"/>
                  </a:lnTo>
                  <a:close/>
                </a:path>
              </a:pathLst>
            </a:custGeom>
            <a:solidFill>
              <a:srgbClr val="00CCFF"/>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r-HR"/>
            </a:p>
          </p:txBody>
        </p:sp>
        <p:sp>
          <p:nvSpPr>
            <p:cNvPr id="3172" name="Freeform 100"/>
            <p:cNvSpPr>
              <a:spLocks/>
            </p:cNvSpPr>
            <p:nvPr/>
          </p:nvSpPr>
          <p:spPr bwMode="auto">
            <a:xfrm>
              <a:off x="1882" y="618"/>
              <a:ext cx="91" cy="185"/>
            </a:xfrm>
            <a:custGeom>
              <a:avLst/>
              <a:gdLst>
                <a:gd name="T0" fmla="*/ 67 w 231"/>
                <a:gd name="T1" fmla="*/ 131 h 457"/>
                <a:gd name="T2" fmla="*/ 24 w 231"/>
                <a:gd name="T3" fmla="*/ 222 h 457"/>
                <a:gd name="T4" fmla="*/ 0 w 231"/>
                <a:gd name="T5" fmla="*/ 323 h 457"/>
                <a:gd name="T6" fmla="*/ 15 w 231"/>
                <a:gd name="T7" fmla="*/ 409 h 457"/>
                <a:gd name="T8" fmla="*/ 101 w 231"/>
                <a:gd name="T9" fmla="*/ 457 h 457"/>
                <a:gd name="T10" fmla="*/ 187 w 231"/>
                <a:gd name="T11" fmla="*/ 433 h 457"/>
                <a:gd name="T12" fmla="*/ 231 w 231"/>
                <a:gd name="T13" fmla="*/ 366 h 457"/>
                <a:gd name="T14" fmla="*/ 226 w 231"/>
                <a:gd name="T15" fmla="*/ 275 h 457"/>
                <a:gd name="T16" fmla="*/ 187 w 231"/>
                <a:gd name="T17" fmla="*/ 193 h 457"/>
                <a:gd name="T18" fmla="*/ 149 w 231"/>
                <a:gd name="T19" fmla="*/ 112 h 457"/>
                <a:gd name="T20" fmla="*/ 108 w 231"/>
                <a:gd name="T21" fmla="*/ 0 h 457"/>
                <a:gd name="T22" fmla="*/ 67 w 231"/>
                <a:gd name="T23" fmla="*/ 131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1" h="457">
                  <a:moveTo>
                    <a:pt x="67" y="131"/>
                  </a:moveTo>
                  <a:lnTo>
                    <a:pt x="24" y="222"/>
                  </a:lnTo>
                  <a:lnTo>
                    <a:pt x="0" y="323"/>
                  </a:lnTo>
                  <a:lnTo>
                    <a:pt x="15" y="409"/>
                  </a:lnTo>
                  <a:lnTo>
                    <a:pt x="101" y="457"/>
                  </a:lnTo>
                  <a:lnTo>
                    <a:pt x="187" y="433"/>
                  </a:lnTo>
                  <a:lnTo>
                    <a:pt x="231" y="366"/>
                  </a:lnTo>
                  <a:lnTo>
                    <a:pt x="226" y="275"/>
                  </a:lnTo>
                  <a:lnTo>
                    <a:pt x="187" y="193"/>
                  </a:lnTo>
                  <a:lnTo>
                    <a:pt x="149" y="112"/>
                  </a:lnTo>
                  <a:lnTo>
                    <a:pt x="108" y="0"/>
                  </a:lnTo>
                  <a:lnTo>
                    <a:pt x="67" y="131"/>
                  </a:lnTo>
                  <a:close/>
                </a:path>
              </a:pathLst>
            </a:custGeom>
            <a:solidFill>
              <a:srgbClr val="00CCFF"/>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r-HR"/>
            </a:p>
          </p:txBody>
        </p:sp>
        <p:sp>
          <p:nvSpPr>
            <p:cNvPr id="3173" name="Freeform 101"/>
            <p:cNvSpPr>
              <a:spLocks/>
            </p:cNvSpPr>
            <p:nvPr/>
          </p:nvSpPr>
          <p:spPr bwMode="auto">
            <a:xfrm>
              <a:off x="2018" y="754"/>
              <a:ext cx="91" cy="185"/>
            </a:xfrm>
            <a:custGeom>
              <a:avLst/>
              <a:gdLst>
                <a:gd name="T0" fmla="*/ 67 w 231"/>
                <a:gd name="T1" fmla="*/ 131 h 457"/>
                <a:gd name="T2" fmla="*/ 24 w 231"/>
                <a:gd name="T3" fmla="*/ 222 h 457"/>
                <a:gd name="T4" fmla="*/ 0 w 231"/>
                <a:gd name="T5" fmla="*/ 323 h 457"/>
                <a:gd name="T6" fmla="*/ 15 w 231"/>
                <a:gd name="T7" fmla="*/ 409 h 457"/>
                <a:gd name="T8" fmla="*/ 101 w 231"/>
                <a:gd name="T9" fmla="*/ 457 h 457"/>
                <a:gd name="T10" fmla="*/ 187 w 231"/>
                <a:gd name="T11" fmla="*/ 433 h 457"/>
                <a:gd name="T12" fmla="*/ 231 w 231"/>
                <a:gd name="T13" fmla="*/ 366 h 457"/>
                <a:gd name="T14" fmla="*/ 226 w 231"/>
                <a:gd name="T15" fmla="*/ 275 h 457"/>
                <a:gd name="T16" fmla="*/ 187 w 231"/>
                <a:gd name="T17" fmla="*/ 193 h 457"/>
                <a:gd name="T18" fmla="*/ 149 w 231"/>
                <a:gd name="T19" fmla="*/ 112 h 457"/>
                <a:gd name="T20" fmla="*/ 108 w 231"/>
                <a:gd name="T21" fmla="*/ 0 h 457"/>
                <a:gd name="T22" fmla="*/ 67 w 231"/>
                <a:gd name="T23" fmla="*/ 131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1" h="457">
                  <a:moveTo>
                    <a:pt x="67" y="131"/>
                  </a:moveTo>
                  <a:lnTo>
                    <a:pt x="24" y="222"/>
                  </a:lnTo>
                  <a:lnTo>
                    <a:pt x="0" y="323"/>
                  </a:lnTo>
                  <a:lnTo>
                    <a:pt x="15" y="409"/>
                  </a:lnTo>
                  <a:lnTo>
                    <a:pt x="101" y="457"/>
                  </a:lnTo>
                  <a:lnTo>
                    <a:pt x="187" y="433"/>
                  </a:lnTo>
                  <a:lnTo>
                    <a:pt x="231" y="366"/>
                  </a:lnTo>
                  <a:lnTo>
                    <a:pt x="226" y="275"/>
                  </a:lnTo>
                  <a:lnTo>
                    <a:pt x="187" y="193"/>
                  </a:lnTo>
                  <a:lnTo>
                    <a:pt x="149" y="112"/>
                  </a:lnTo>
                  <a:lnTo>
                    <a:pt x="108" y="0"/>
                  </a:lnTo>
                  <a:lnTo>
                    <a:pt x="67" y="131"/>
                  </a:lnTo>
                  <a:close/>
                </a:path>
              </a:pathLst>
            </a:custGeom>
            <a:solidFill>
              <a:srgbClr val="00CCFF"/>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r-HR"/>
            </a:p>
          </p:txBody>
        </p:sp>
        <p:grpSp>
          <p:nvGrpSpPr>
            <p:cNvPr id="3174" name="Group 102"/>
            <p:cNvGrpSpPr>
              <a:grpSpLocks/>
            </p:cNvGrpSpPr>
            <p:nvPr/>
          </p:nvGrpSpPr>
          <p:grpSpPr bwMode="auto">
            <a:xfrm>
              <a:off x="2880" y="527"/>
              <a:ext cx="363" cy="457"/>
              <a:chOff x="1882" y="527"/>
              <a:chExt cx="363" cy="457"/>
            </a:xfrm>
          </p:grpSpPr>
          <p:sp>
            <p:nvSpPr>
              <p:cNvPr id="3175" name="Freeform 103"/>
              <p:cNvSpPr>
                <a:spLocks/>
              </p:cNvSpPr>
              <p:nvPr/>
            </p:nvSpPr>
            <p:spPr bwMode="auto">
              <a:xfrm>
                <a:off x="1882" y="527"/>
                <a:ext cx="91" cy="185"/>
              </a:xfrm>
              <a:custGeom>
                <a:avLst/>
                <a:gdLst>
                  <a:gd name="T0" fmla="*/ 67 w 231"/>
                  <a:gd name="T1" fmla="*/ 131 h 457"/>
                  <a:gd name="T2" fmla="*/ 24 w 231"/>
                  <a:gd name="T3" fmla="*/ 222 h 457"/>
                  <a:gd name="T4" fmla="*/ 0 w 231"/>
                  <a:gd name="T5" fmla="*/ 323 h 457"/>
                  <a:gd name="T6" fmla="*/ 15 w 231"/>
                  <a:gd name="T7" fmla="*/ 409 h 457"/>
                  <a:gd name="T8" fmla="*/ 101 w 231"/>
                  <a:gd name="T9" fmla="*/ 457 h 457"/>
                  <a:gd name="T10" fmla="*/ 187 w 231"/>
                  <a:gd name="T11" fmla="*/ 433 h 457"/>
                  <a:gd name="T12" fmla="*/ 231 w 231"/>
                  <a:gd name="T13" fmla="*/ 366 h 457"/>
                  <a:gd name="T14" fmla="*/ 226 w 231"/>
                  <a:gd name="T15" fmla="*/ 275 h 457"/>
                  <a:gd name="T16" fmla="*/ 187 w 231"/>
                  <a:gd name="T17" fmla="*/ 193 h 457"/>
                  <a:gd name="T18" fmla="*/ 149 w 231"/>
                  <a:gd name="T19" fmla="*/ 112 h 457"/>
                  <a:gd name="T20" fmla="*/ 108 w 231"/>
                  <a:gd name="T21" fmla="*/ 0 h 457"/>
                  <a:gd name="T22" fmla="*/ 67 w 231"/>
                  <a:gd name="T23" fmla="*/ 131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1" h="457">
                    <a:moveTo>
                      <a:pt x="67" y="131"/>
                    </a:moveTo>
                    <a:lnTo>
                      <a:pt x="24" y="222"/>
                    </a:lnTo>
                    <a:lnTo>
                      <a:pt x="0" y="323"/>
                    </a:lnTo>
                    <a:lnTo>
                      <a:pt x="15" y="409"/>
                    </a:lnTo>
                    <a:lnTo>
                      <a:pt x="101" y="457"/>
                    </a:lnTo>
                    <a:lnTo>
                      <a:pt x="187" y="433"/>
                    </a:lnTo>
                    <a:lnTo>
                      <a:pt x="231" y="366"/>
                    </a:lnTo>
                    <a:lnTo>
                      <a:pt x="226" y="275"/>
                    </a:lnTo>
                    <a:lnTo>
                      <a:pt x="187" y="193"/>
                    </a:lnTo>
                    <a:lnTo>
                      <a:pt x="149" y="112"/>
                    </a:lnTo>
                    <a:lnTo>
                      <a:pt x="108" y="0"/>
                    </a:lnTo>
                    <a:lnTo>
                      <a:pt x="67" y="131"/>
                    </a:lnTo>
                    <a:close/>
                  </a:path>
                </a:pathLst>
              </a:custGeom>
              <a:solidFill>
                <a:srgbClr val="00CCFF"/>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r-HR"/>
              </a:p>
            </p:txBody>
          </p:sp>
          <p:sp>
            <p:nvSpPr>
              <p:cNvPr id="3176" name="Freeform 104"/>
              <p:cNvSpPr>
                <a:spLocks/>
              </p:cNvSpPr>
              <p:nvPr/>
            </p:nvSpPr>
            <p:spPr bwMode="auto">
              <a:xfrm>
                <a:off x="2018" y="663"/>
                <a:ext cx="91" cy="185"/>
              </a:xfrm>
              <a:custGeom>
                <a:avLst/>
                <a:gdLst>
                  <a:gd name="T0" fmla="*/ 67 w 231"/>
                  <a:gd name="T1" fmla="*/ 131 h 457"/>
                  <a:gd name="T2" fmla="*/ 24 w 231"/>
                  <a:gd name="T3" fmla="*/ 222 h 457"/>
                  <a:gd name="T4" fmla="*/ 0 w 231"/>
                  <a:gd name="T5" fmla="*/ 323 h 457"/>
                  <a:gd name="T6" fmla="*/ 15 w 231"/>
                  <a:gd name="T7" fmla="*/ 409 h 457"/>
                  <a:gd name="T8" fmla="*/ 101 w 231"/>
                  <a:gd name="T9" fmla="*/ 457 h 457"/>
                  <a:gd name="T10" fmla="*/ 187 w 231"/>
                  <a:gd name="T11" fmla="*/ 433 h 457"/>
                  <a:gd name="T12" fmla="*/ 231 w 231"/>
                  <a:gd name="T13" fmla="*/ 366 h 457"/>
                  <a:gd name="T14" fmla="*/ 226 w 231"/>
                  <a:gd name="T15" fmla="*/ 275 h 457"/>
                  <a:gd name="T16" fmla="*/ 187 w 231"/>
                  <a:gd name="T17" fmla="*/ 193 h 457"/>
                  <a:gd name="T18" fmla="*/ 149 w 231"/>
                  <a:gd name="T19" fmla="*/ 112 h 457"/>
                  <a:gd name="T20" fmla="*/ 108 w 231"/>
                  <a:gd name="T21" fmla="*/ 0 h 457"/>
                  <a:gd name="T22" fmla="*/ 67 w 231"/>
                  <a:gd name="T23" fmla="*/ 131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1" h="457">
                    <a:moveTo>
                      <a:pt x="67" y="131"/>
                    </a:moveTo>
                    <a:lnTo>
                      <a:pt x="24" y="222"/>
                    </a:lnTo>
                    <a:lnTo>
                      <a:pt x="0" y="323"/>
                    </a:lnTo>
                    <a:lnTo>
                      <a:pt x="15" y="409"/>
                    </a:lnTo>
                    <a:lnTo>
                      <a:pt x="101" y="457"/>
                    </a:lnTo>
                    <a:lnTo>
                      <a:pt x="187" y="433"/>
                    </a:lnTo>
                    <a:lnTo>
                      <a:pt x="231" y="366"/>
                    </a:lnTo>
                    <a:lnTo>
                      <a:pt x="226" y="275"/>
                    </a:lnTo>
                    <a:lnTo>
                      <a:pt x="187" y="193"/>
                    </a:lnTo>
                    <a:lnTo>
                      <a:pt x="149" y="112"/>
                    </a:lnTo>
                    <a:lnTo>
                      <a:pt x="108" y="0"/>
                    </a:lnTo>
                    <a:lnTo>
                      <a:pt x="67" y="131"/>
                    </a:lnTo>
                    <a:close/>
                  </a:path>
                </a:pathLst>
              </a:custGeom>
              <a:solidFill>
                <a:srgbClr val="00CCFF"/>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r-HR"/>
              </a:p>
            </p:txBody>
          </p:sp>
          <p:sp>
            <p:nvSpPr>
              <p:cNvPr id="3177" name="Freeform 105"/>
              <p:cNvSpPr>
                <a:spLocks/>
              </p:cNvSpPr>
              <p:nvPr/>
            </p:nvSpPr>
            <p:spPr bwMode="auto">
              <a:xfrm>
                <a:off x="2154" y="799"/>
                <a:ext cx="91" cy="185"/>
              </a:xfrm>
              <a:custGeom>
                <a:avLst/>
                <a:gdLst>
                  <a:gd name="T0" fmla="*/ 67 w 231"/>
                  <a:gd name="T1" fmla="*/ 131 h 457"/>
                  <a:gd name="T2" fmla="*/ 24 w 231"/>
                  <a:gd name="T3" fmla="*/ 222 h 457"/>
                  <a:gd name="T4" fmla="*/ 0 w 231"/>
                  <a:gd name="T5" fmla="*/ 323 h 457"/>
                  <a:gd name="T6" fmla="*/ 15 w 231"/>
                  <a:gd name="T7" fmla="*/ 409 h 457"/>
                  <a:gd name="T8" fmla="*/ 101 w 231"/>
                  <a:gd name="T9" fmla="*/ 457 h 457"/>
                  <a:gd name="T10" fmla="*/ 187 w 231"/>
                  <a:gd name="T11" fmla="*/ 433 h 457"/>
                  <a:gd name="T12" fmla="*/ 231 w 231"/>
                  <a:gd name="T13" fmla="*/ 366 h 457"/>
                  <a:gd name="T14" fmla="*/ 226 w 231"/>
                  <a:gd name="T15" fmla="*/ 275 h 457"/>
                  <a:gd name="T16" fmla="*/ 187 w 231"/>
                  <a:gd name="T17" fmla="*/ 193 h 457"/>
                  <a:gd name="T18" fmla="*/ 149 w 231"/>
                  <a:gd name="T19" fmla="*/ 112 h 457"/>
                  <a:gd name="T20" fmla="*/ 108 w 231"/>
                  <a:gd name="T21" fmla="*/ 0 h 457"/>
                  <a:gd name="T22" fmla="*/ 67 w 231"/>
                  <a:gd name="T23" fmla="*/ 131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1" h="457">
                    <a:moveTo>
                      <a:pt x="67" y="131"/>
                    </a:moveTo>
                    <a:lnTo>
                      <a:pt x="24" y="222"/>
                    </a:lnTo>
                    <a:lnTo>
                      <a:pt x="0" y="323"/>
                    </a:lnTo>
                    <a:lnTo>
                      <a:pt x="15" y="409"/>
                    </a:lnTo>
                    <a:lnTo>
                      <a:pt x="101" y="457"/>
                    </a:lnTo>
                    <a:lnTo>
                      <a:pt x="187" y="433"/>
                    </a:lnTo>
                    <a:lnTo>
                      <a:pt x="231" y="366"/>
                    </a:lnTo>
                    <a:lnTo>
                      <a:pt x="226" y="275"/>
                    </a:lnTo>
                    <a:lnTo>
                      <a:pt x="187" y="193"/>
                    </a:lnTo>
                    <a:lnTo>
                      <a:pt x="149" y="112"/>
                    </a:lnTo>
                    <a:lnTo>
                      <a:pt x="108" y="0"/>
                    </a:lnTo>
                    <a:lnTo>
                      <a:pt x="67" y="131"/>
                    </a:lnTo>
                    <a:close/>
                  </a:path>
                </a:pathLst>
              </a:custGeom>
              <a:solidFill>
                <a:srgbClr val="00CCFF"/>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r-HR"/>
              </a:p>
            </p:txBody>
          </p:sp>
        </p:grpSp>
        <p:grpSp>
          <p:nvGrpSpPr>
            <p:cNvPr id="3178" name="Group 106"/>
            <p:cNvGrpSpPr>
              <a:grpSpLocks/>
            </p:cNvGrpSpPr>
            <p:nvPr/>
          </p:nvGrpSpPr>
          <p:grpSpPr bwMode="auto">
            <a:xfrm>
              <a:off x="3379" y="391"/>
              <a:ext cx="363" cy="457"/>
              <a:chOff x="1882" y="527"/>
              <a:chExt cx="363" cy="457"/>
            </a:xfrm>
          </p:grpSpPr>
          <p:sp>
            <p:nvSpPr>
              <p:cNvPr id="3179" name="Freeform 107"/>
              <p:cNvSpPr>
                <a:spLocks/>
              </p:cNvSpPr>
              <p:nvPr/>
            </p:nvSpPr>
            <p:spPr bwMode="auto">
              <a:xfrm>
                <a:off x="1882" y="527"/>
                <a:ext cx="91" cy="185"/>
              </a:xfrm>
              <a:custGeom>
                <a:avLst/>
                <a:gdLst>
                  <a:gd name="T0" fmla="*/ 67 w 231"/>
                  <a:gd name="T1" fmla="*/ 131 h 457"/>
                  <a:gd name="T2" fmla="*/ 24 w 231"/>
                  <a:gd name="T3" fmla="*/ 222 h 457"/>
                  <a:gd name="T4" fmla="*/ 0 w 231"/>
                  <a:gd name="T5" fmla="*/ 323 h 457"/>
                  <a:gd name="T6" fmla="*/ 15 w 231"/>
                  <a:gd name="T7" fmla="*/ 409 h 457"/>
                  <a:gd name="T8" fmla="*/ 101 w 231"/>
                  <a:gd name="T9" fmla="*/ 457 h 457"/>
                  <a:gd name="T10" fmla="*/ 187 w 231"/>
                  <a:gd name="T11" fmla="*/ 433 h 457"/>
                  <a:gd name="T12" fmla="*/ 231 w 231"/>
                  <a:gd name="T13" fmla="*/ 366 h 457"/>
                  <a:gd name="T14" fmla="*/ 226 w 231"/>
                  <a:gd name="T15" fmla="*/ 275 h 457"/>
                  <a:gd name="T16" fmla="*/ 187 w 231"/>
                  <a:gd name="T17" fmla="*/ 193 h 457"/>
                  <a:gd name="T18" fmla="*/ 149 w 231"/>
                  <a:gd name="T19" fmla="*/ 112 h 457"/>
                  <a:gd name="T20" fmla="*/ 108 w 231"/>
                  <a:gd name="T21" fmla="*/ 0 h 457"/>
                  <a:gd name="T22" fmla="*/ 67 w 231"/>
                  <a:gd name="T23" fmla="*/ 131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1" h="457">
                    <a:moveTo>
                      <a:pt x="67" y="131"/>
                    </a:moveTo>
                    <a:lnTo>
                      <a:pt x="24" y="222"/>
                    </a:lnTo>
                    <a:lnTo>
                      <a:pt x="0" y="323"/>
                    </a:lnTo>
                    <a:lnTo>
                      <a:pt x="15" y="409"/>
                    </a:lnTo>
                    <a:lnTo>
                      <a:pt x="101" y="457"/>
                    </a:lnTo>
                    <a:lnTo>
                      <a:pt x="187" y="433"/>
                    </a:lnTo>
                    <a:lnTo>
                      <a:pt x="231" y="366"/>
                    </a:lnTo>
                    <a:lnTo>
                      <a:pt x="226" y="275"/>
                    </a:lnTo>
                    <a:lnTo>
                      <a:pt x="187" y="193"/>
                    </a:lnTo>
                    <a:lnTo>
                      <a:pt x="149" y="112"/>
                    </a:lnTo>
                    <a:lnTo>
                      <a:pt x="108" y="0"/>
                    </a:lnTo>
                    <a:lnTo>
                      <a:pt x="67" y="131"/>
                    </a:lnTo>
                    <a:close/>
                  </a:path>
                </a:pathLst>
              </a:custGeom>
              <a:solidFill>
                <a:srgbClr val="00CCFF"/>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r-HR"/>
              </a:p>
            </p:txBody>
          </p:sp>
          <p:sp>
            <p:nvSpPr>
              <p:cNvPr id="3180" name="Freeform 108"/>
              <p:cNvSpPr>
                <a:spLocks/>
              </p:cNvSpPr>
              <p:nvPr/>
            </p:nvSpPr>
            <p:spPr bwMode="auto">
              <a:xfrm>
                <a:off x="2018" y="663"/>
                <a:ext cx="91" cy="185"/>
              </a:xfrm>
              <a:custGeom>
                <a:avLst/>
                <a:gdLst>
                  <a:gd name="T0" fmla="*/ 67 w 231"/>
                  <a:gd name="T1" fmla="*/ 131 h 457"/>
                  <a:gd name="T2" fmla="*/ 24 w 231"/>
                  <a:gd name="T3" fmla="*/ 222 h 457"/>
                  <a:gd name="T4" fmla="*/ 0 w 231"/>
                  <a:gd name="T5" fmla="*/ 323 h 457"/>
                  <a:gd name="T6" fmla="*/ 15 w 231"/>
                  <a:gd name="T7" fmla="*/ 409 h 457"/>
                  <a:gd name="T8" fmla="*/ 101 w 231"/>
                  <a:gd name="T9" fmla="*/ 457 h 457"/>
                  <a:gd name="T10" fmla="*/ 187 w 231"/>
                  <a:gd name="T11" fmla="*/ 433 h 457"/>
                  <a:gd name="T12" fmla="*/ 231 w 231"/>
                  <a:gd name="T13" fmla="*/ 366 h 457"/>
                  <a:gd name="T14" fmla="*/ 226 w 231"/>
                  <a:gd name="T15" fmla="*/ 275 h 457"/>
                  <a:gd name="T16" fmla="*/ 187 w 231"/>
                  <a:gd name="T17" fmla="*/ 193 h 457"/>
                  <a:gd name="T18" fmla="*/ 149 w 231"/>
                  <a:gd name="T19" fmla="*/ 112 h 457"/>
                  <a:gd name="T20" fmla="*/ 108 w 231"/>
                  <a:gd name="T21" fmla="*/ 0 h 457"/>
                  <a:gd name="T22" fmla="*/ 67 w 231"/>
                  <a:gd name="T23" fmla="*/ 131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1" h="457">
                    <a:moveTo>
                      <a:pt x="67" y="131"/>
                    </a:moveTo>
                    <a:lnTo>
                      <a:pt x="24" y="222"/>
                    </a:lnTo>
                    <a:lnTo>
                      <a:pt x="0" y="323"/>
                    </a:lnTo>
                    <a:lnTo>
                      <a:pt x="15" y="409"/>
                    </a:lnTo>
                    <a:lnTo>
                      <a:pt x="101" y="457"/>
                    </a:lnTo>
                    <a:lnTo>
                      <a:pt x="187" y="433"/>
                    </a:lnTo>
                    <a:lnTo>
                      <a:pt x="231" y="366"/>
                    </a:lnTo>
                    <a:lnTo>
                      <a:pt x="226" y="275"/>
                    </a:lnTo>
                    <a:lnTo>
                      <a:pt x="187" y="193"/>
                    </a:lnTo>
                    <a:lnTo>
                      <a:pt x="149" y="112"/>
                    </a:lnTo>
                    <a:lnTo>
                      <a:pt x="108" y="0"/>
                    </a:lnTo>
                    <a:lnTo>
                      <a:pt x="67" y="131"/>
                    </a:lnTo>
                    <a:close/>
                  </a:path>
                </a:pathLst>
              </a:custGeom>
              <a:solidFill>
                <a:srgbClr val="00CCFF"/>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r-HR"/>
              </a:p>
            </p:txBody>
          </p:sp>
          <p:sp>
            <p:nvSpPr>
              <p:cNvPr id="3181" name="Freeform 109"/>
              <p:cNvSpPr>
                <a:spLocks/>
              </p:cNvSpPr>
              <p:nvPr/>
            </p:nvSpPr>
            <p:spPr bwMode="auto">
              <a:xfrm>
                <a:off x="2154" y="799"/>
                <a:ext cx="91" cy="185"/>
              </a:xfrm>
              <a:custGeom>
                <a:avLst/>
                <a:gdLst>
                  <a:gd name="T0" fmla="*/ 67 w 231"/>
                  <a:gd name="T1" fmla="*/ 131 h 457"/>
                  <a:gd name="T2" fmla="*/ 24 w 231"/>
                  <a:gd name="T3" fmla="*/ 222 h 457"/>
                  <a:gd name="T4" fmla="*/ 0 w 231"/>
                  <a:gd name="T5" fmla="*/ 323 h 457"/>
                  <a:gd name="T6" fmla="*/ 15 w 231"/>
                  <a:gd name="T7" fmla="*/ 409 h 457"/>
                  <a:gd name="T8" fmla="*/ 101 w 231"/>
                  <a:gd name="T9" fmla="*/ 457 h 457"/>
                  <a:gd name="T10" fmla="*/ 187 w 231"/>
                  <a:gd name="T11" fmla="*/ 433 h 457"/>
                  <a:gd name="T12" fmla="*/ 231 w 231"/>
                  <a:gd name="T13" fmla="*/ 366 h 457"/>
                  <a:gd name="T14" fmla="*/ 226 w 231"/>
                  <a:gd name="T15" fmla="*/ 275 h 457"/>
                  <a:gd name="T16" fmla="*/ 187 w 231"/>
                  <a:gd name="T17" fmla="*/ 193 h 457"/>
                  <a:gd name="T18" fmla="*/ 149 w 231"/>
                  <a:gd name="T19" fmla="*/ 112 h 457"/>
                  <a:gd name="T20" fmla="*/ 108 w 231"/>
                  <a:gd name="T21" fmla="*/ 0 h 457"/>
                  <a:gd name="T22" fmla="*/ 67 w 231"/>
                  <a:gd name="T23" fmla="*/ 131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1" h="457">
                    <a:moveTo>
                      <a:pt x="67" y="131"/>
                    </a:moveTo>
                    <a:lnTo>
                      <a:pt x="24" y="222"/>
                    </a:lnTo>
                    <a:lnTo>
                      <a:pt x="0" y="323"/>
                    </a:lnTo>
                    <a:lnTo>
                      <a:pt x="15" y="409"/>
                    </a:lnTo>
                    <a:lnTo>
                      <a:pt x="101" y="457"/>
                    </a:lnTo>
                    <a:lnTo>
                      <a:pt x="187" y="433"/>
                    </a:lnTo>
                    <a:lnTo>
                      <a:pt x="231" y="366"/>
                    </a:lnTo>
                    <a:lnTo>
                      <a:pt x="226" y="275"/>
                    </a:lnTo>
                    <a:lnTo>
                      <a:pt x="187" y="193"/>
                    </a:lnTo>
                    <a:lnTo>
                      <a:pt x="149" y="112"/>
                    </a:lnTo>
                    <a:lnTo>
                      <a:pt x="108" y="0"/>
                    </a:lnTo>
                    <a:lnTo>
                      <a:pt x="67" y="131"/>
                    </a:lnTo>
                    <a:close/>
                  </a:path>
                </a:pathLst>
              </a:custGeom>
              <a:solidFill>
                <a:srgbClr val="00CCFF"/>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r-HR"/>
              </a:p>
            </p:txBody>
          </p:sp>
        </p:grpSp>
        <p:sp>
          <p:nvSpPr>
            <p:cNvPr id="3236" name="Text Box 164"/>
            <p:cNvSpPr txBox="1">
              <a:spLocks noChangeArrowheads="1"/>
            </p:cNvSpPr>
            <p:nvPr/>
          </p:nvSpPr>
          <p:spPr bwMode="auto">
            <a:xfrm>
              <a:off x="1584" y="194"/>
              <a:ext cx="148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x-none" sz="2400" dirty="0"/>
                <a:t>Rain  Generator</a:t>
              </a:r>
            </a:p>
          </p:txBody>
        </p:sp>
      </p:grpSp>
      <p:sp>
        <p:nvSpPr>
          <p:cNvPr id="4" name="Flowchart: Magnetic Disk 3"/>
          <p:cNvSpPr/>
          <p:nvPr/>
        </p:nvSpPr>
        <p:spPr>
          <a:xfrm>
            <a:off x="3562670" y="4387986"/>
            <a:ext cx="167543" cy="281425"/>
          </a:xfrm>
          <a:prstGeom prst="flowChartMagneticDisk">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3123" name="Line 51"/>
          <p:cNvSpPr>
            <a:spLocks noChangeShapeType="1"/>
          </p:cNvSpPr>
          <p:nvPr/>
        </p:nvSpPr>
        <p:spPr bwMode="auto">
          <a:xfrm flipH="1" flipV="1">
            <a:off x="3636962" y="3357559"/>
            <a:ext cx="9479" cy="107955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r-HR"/>
          </a:p>
        </p:txBody>
      </p:sp>
      <p:sp>
        <p:nvSpPr>
          <p:cNvPr id="90" name="Flowchart: Magnetic Disk 89"/>
          <p:cNvSpPr/>
          <p:nvPr/>
        </p:nvSpPr>
        <p:spPr>
          <a:xfrm>
            <a:off x="4010819" y="4387986"/>
            <a:ext cx="167543" cy="281425"/>
          </a:xfrm>
          <a:prstGeom prst="flowChartMagneticDisk">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92" name="Line 51"/>
          <p:cNvSpPr>
            <a:spLocks noChangeShapeType="1"/>
          </p:cNvSpPr>
          <p:nvPr/>
        </p:nvSpPr>
        <p:spPr bwMode="auto">
          <a:xfrm flipH="1" flipV="1">
            <a:off x="4085111" y="3371007"/>
            <a:ext cx="9479" cy="107955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r-HR"/>
          </a:p>
        </p:txBody>
      </p:sp>
      <p:sp>
        <p:nvSpPr>
          <p:cNvPr id="75" name="Rectangle 74"/>
          <p:cNvSpPr/>
          <p:nvPr/>
        </p:nvSpPr>
        <p:spPr>
          <a:xfrm>
            <a:off x="4355976" y="53974"/>
            <a:ext cx="4736810" cy="461665"/>
          </a:xfrm>
          <a:prstGeom prst="rect">
            <a:avLst/>
          </a:prstGeom>
        </p:spPr>
        <p:txBody>
          <a:bodyPr wrap="none">
            <a:spAutoFit/>
          </a:bodyPr>
          <a:lstStyle/>
          <a:p>
            <a:r>
              <a:rPr lang="hr-HR" sz="2400" b="1" dirty="0" smtClean="0">
                <a:solidFill>
                  <a:schemeClr val="accent1">
                    <a:lumMod val="75000"/>
                  </a:schemeClr>
                </a:solidFill>
              </a:rPr>
              <a:t>❶ WAWE TANK – AQUIFER MODEL</a:t>
            </a:r>
            <a:endParaRPr lang="hr-HR" sz="2400" b="1" dirty="0">
              <a:solidFill>
                <a:schemeClr val="accent1">
                  <a:lumMod val="75000"/>
                </a:schemeClr>
              </a:solidFill>
            </a:endParaRPr>
          </a:p>
        </p:txBody>
      </p:sp>
    </p:spTree>
    <p:extLst>
      <p:ext uri="{BB962C8B-B14F-4D97-AF65-F5344CB8AC3E}">
        <p14:creationId xmlns:p14="http://schemas.microsoft.com/office/powerpoint/2010/main" val="8158312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2153" y="980728"/>
            <a:ext cx="4104456" cy="4801314"/>
          </a:xfrm>
          <a:prstGeom prst="rect">
            <a:avLst/>
          </a:prstGeom>
        </p:spPr>
        <p:txBody>
          <a:bodyPr wrap="square">
            <a:spAutoFit/>
          </a:bodyPr>
          <a:lstStyle/>
          <a:p>
            <a:pPr marL="285750" indent="-285750">
              <a:buFont typeface="Arial" panose="020B0604020202020204" pitchFamily="34" charset="0"/>
              <a:buChar char="•"/>
            </a:pPr>
            <a:r>
              <a:rPr lang="hr-HR" dirty="0" smtClean="0"/>
              <a:t>20 m </a:t>
            </a:r>
            <a:r>
              <a:rPr lang="hr-HR" dirty="0" err="1" smtClean="0"/>
              <a:t>long</a:t>
            </a:r>
            <a:r>
              <a:rPr lang="hr-HR" dirty="0" smtClean="0"/>
              <a:t> </a:t>
            </a:r>
            <a:r>
              <a:rPr lang="hr-HR" dirty="0" err="1" smtClean="0"/>
              <a:t>and</a:t>
            </a:r>
            <a:r>
              <a:rPr lang="hr-HR" dirty="0" smtClean="0"/>
              <a:t> 4 m wide </a:t>
            </a:r>
            <a:r>
              <a:rPr lang="hr-HR" dirty="0" err="1" smtClean="0"/>
              <a:t>concrete</a:t>
            </a:r>
            <a:r>
              <a:rPr lang="hr-HR" dirty="0" smtClean="0"/>
              <a:t> </a:t>
            </a:r>
            <a:r>
              <a:rPr lang="hr-HR" dirty="0" err="1" smtClean="0"/>
              <a:t>pool</a:t>
            </a:r>
            <a:r>
              <a:rPr lang="hr-HR" dirty="0" smtClean="0"/>
              <a:t> (</a:t>
            </a:r>
            <a:r>
              <a:rPr lang="hr-HR" dirty="0" err="1" smtClean="0"/>
              <a:t>max</a:t>
            </a:r>
            <a:r>
              <a:rPr lang="hr-HR" dirty="0" smtClean="0"/>
              <a:t> 2 m </a:t>
            </a:r>
            <a:r>
              <a:rPr lang="hr-HR" dirty="0" err="1" smtClean="0"/>
              <a:t>depth</a:t>
            </a:r>
            <a:r>
              <a:rPr lang="hr-HR" dirty="0" smtClean="0"/>
              <a:t>);</a:t>
            </a:r>
          </a:p>
          <a:p>
            <a:pPr marL="285750" indent="-285750">
              <a:buFont typeface="Arial" panose="020B0604020202020204" pitchFamily="34" charset="0"/>
              <a:buChar char="•"/>
            </a:pPr>
            <a:r>
              <a:rPr lang="hr-HR" dirty="0" err="1" smtClean="0"/>
              <a:t>Operational</a:t>
            </a:r>
            <a:r>
              <a:rPr lang="hr-HR" dirty="0" smtClean="0"/>
              <a:t> </a:t>
            </a:r>
            <a:r>
              <a:rPr lang="hr-HR" dirty="0" err="1" smtClean="0"/>
              <a:t>depth</a:t>
            </a:r>
            <a:r>
              <a:rPr lang="hr-HR" dirty="0" smtClean="0"/>
              <a:t> </a:t>
            </a:r>
            <a:r>
              <a:rPr lang="hr-HR" dirty="0" err="1" smtClean="0"/>
              <a:t>can</a:t>
            </a:r>
            <a:r>
              <a:rPr lang="hr-HR" dirty="0" smtClean="0"/>
              <a:t> </a:t>
            </a:r>
            <a:r>
              <a:rPr lang="hr-HR" dirty="0" err="1" smtClean="0"/>
              <a:t>be</a:t>
            </a:r>
            <a:r>
              <a:rPr lang="hr-HR" dirty="0" smtClean="0"/>
              <a:t> </a:t>
            </a:r>
            <a:r>
              <a:rPr lang="hr-HR" dirty="0" err="1" smtClean="0"/>
              <a:t>changed</a:t>
            </a:r>
            <a:r>
              <a:rPr lang="hr-HR" dirty="0" smtClean="0"/>
              <a:t> </a:t>
            </a:r>
            <a:r>
              <a:rPr lang="hr-HR" dirty="0" err="1" smtClean="0"/>
              <a:t>and</a:t>
            </a:r>
            <a:r>
              <a:rPr lang="hr-HR" dirty="0" smtClean="0"/>
              <a:t> set </a:t>
            </a:r>
            <a:r>
              <a:rPr lang="hr-HR" dirty="0" err="1" smtClean="0"/>
              <a:t>up</a:t>
            </a:r>
            <a:r>
              <a:rPr lang="hr-HR" dirty="0" smtClean="0"/>
              <a:t> </a:t>
            </a:r>
            <a:r>
              <a:rPr lang="hr-HR" dirty="0" err="1" smtClean="0"/>
              <a:t>based</a:t>
            </a:r>
            <a:r>
              <a:rPr lang="hr-HR" dirty="0" smtClean="0"/>
              <a:t> on </a:t>
            </a:r>
            <a:r>
              <a:rPr lang="hr-HR" dirty="0" err="1" smtClean="0"/>
              <a:t>experiment</a:t>
            </a:r>
            <a:r>
              <a:rPr lang="hr-HR" dirty="0" smtClean="0"/>
              <a:t> </a:t>
            </a:r>
            <a:r>
              <a:rPr lang="hr-HR" dirty="0" err="1" smtClean="0"/>
              <a:t>requirements</a:t>
            </a:r>
            <a:endParaRPr lang="hr-HR" dirty="0" smtClean="0"/>
          </a:p>
          <a:p>
            <a:pPr marL="285750" indent="-285750">
              <a:buFont typeface="Arial" panose="020B0604020202020204" pitchFamily="34" charset="0"/>
              <a:buChar char="•"/>
            </a:pPr>
            <a:r>
              <a:rPr lang="hr-HR" dirty="0" err="1" smtClean="0"/>
              <a:t>Paddle</a:t>
            </a:r>
            <a:r>
              <a:rPr lang="hr-HR" dirty="0" smtClean="0"/>
              <a:t>-</a:t>
            </a:r>
            <a:r>
              <a:rPr lang="hr-HR" dirty="0" err="1" smtClean="0"/>
              <a:t>type</a:t>
            </a:r>
            <a:r>
              <a:rPr lang="hr-HR" dirty="0" smtClean="0"/>
              <a:t> </a:t>
            </a:r>
            <a:r>
              <a:rPr lang="hr-HR" dirty="0" err="1" smtClean="0"/>
              <a:t>wave</a:t>
            </a:r>
            <a:r>
              <a:rPr lang="hr-HR" dirty="0" smtClean="0"/>
              <a:t> </a:t>
            </a:r>
            <a:r>
              <a:rPr lang="hr-HR" dirty="0" err="1" smtClean="0"/>
              <a:t>genarator</a:t>
            </a:r>
            <a:r>
              <a:rPr lang="hr-HR" dirty="0" smtClean="0"/>
              <a:t> (</a:t>
            </a:r>
            <a:r>
              <a:rPr lang="hr-HR" dirty="0"/>
              <a:t>8 </a:t>
            </a:r>
            <a:r>
              <a:rPr lang="hr-HR" dirty="0" err="1"/>
              <a:t>independent</a:t>
            </a:r>
            <a:r>
              <a:rPr lang="hr-HR" dirty="0"/>
              <a:t> </a:t>
            </a:r>
            <a:r>
              <a:rPr lang="hr-HR" dirty="0" err="1" smtClean="0"/>
              <a:t>paddles</a:t>
            </a:r>
            <a:r>
              <a:rPr lang="hr-HR" dirty="0" smtClean="0"/>
              <a:t>);</a:t>
            </a:r>
          </a:p>
          <a:p>
            <a:pPr marL="285750" indent="-285750">
              <a:buFont typeface="Arial" panose="020B0604020202020204" pitchFamily="34" charset="0"/>
              <a:buChar char="•"/>
            </a:pPr>
            <a:r>
              <a:rPr lang="hr-HR" dirty="0" err="1" smtClean="0"/>
              <a:t>Designed</a:t>
            </a:r>
            <a:r>
              <a:rPr lang="hr-HR" dirty="0" smtClean="0"/>
              <a:t> to </a:t>
            </a:r>
            <a:r>
              <a:rPr lang="hr-HR" dirty="0" err="1" smtClean="0"/>
              <a:t>simulate</a:t>
            </a:r>
            <a:r>
              <a:rPr lang="hr-HR" dirty="0" smtClean="0"/>
              <a:t> </a:t>
            </a:r>
            <a:r>
              <a:rPr lang="hr-HR" dirty="0" err="1" smtClean="0"/>
              <a:t>real</a:t>
            </a:r>
            <a:r>
              <a:rPr lang="hr-HR" dirty="0" smtClean="0"/>
              <a:t> </a:t>
            </a:r>
            <a:r>
              <a:rPr lang="hr-HR" dirty="0" err="1" smtClean="0"/>
              <a:t>waves</a:t>
            </a:r>
            <a:r>
              <a:rPr lang="hr-HR" dirty="0" smtClean="0"/>
              <a:t> (</a:t>
            </a:r>
            <a:r>
              <a:rPr lang="hr-HR" dirty="0" err="1" smtClean="0"/>
              <a:t>spectral</a:t>
            </a:r>
            <a:r>
              <a:rPr lang="hr-HR" dirty="0" smtClean="0"/>
              <a:t> </a:t>
            </a:r>
            <a:r>
              <a:rPr lang="hr-HR" dirty="0" err="1" smtClean="0"/>
              <a:t>waves</a:t>
            </a:r>
            <a:r>
              <a:rPr lang="hr-HR" dirty="0" smtClean="0"/>
              <a:t>)</a:t>
            </a:r>
          </a:p>
          <a:p>
            <a:pPr marL="285750" indent="-285750">
              <a:buFont typeface="Arial" panose="020B0604020202020204" pitchFamily="34" charset="0"/>
              <a:buChar char="•"/>
            </a:pPr>
            <a:r>
              <a:rPr lang="hr-HR" dirty="0" err="1" smtClean="0"/>
              <a:t>Fully</a:t>
            </a:r>
            <a:r>
              <a:rPr lang="hr-HR" dirty="0" smtClean="0"/>
              <a:t> </a:t>
            </a:r>
            <a:r>
              <a:rPr lang="hr-HR" dirty="0" err="1" smtClean="0"/>
              <a:t>controlled</a:t>
            </a:r>
            <a:r>
              <a:rPr lang="hr-HR" dirty="0" smtClean="0"/>
              <a:t> </a:t>
            </a:r>
            <a:r>
              <a:rPr lang="hr-HR" dirty="0" err="1" smtClean="0"/>
              <a:t>by</a:t>
            </a:r>
            <a:r>
              <a:rPr lang="hr-HR" dirty="0" smtClean="0"/>
              <a:t> </a:t>
            </a:r>
            <a:r>
              <a:rPr lang="hr-HR" dirty="0" err="1" smtClean="0"/>
              <a:t>software</a:t>
            </a:r>
            <a:endParaRPr lang="hr-HR" dirty="0" smtClean="0"/>
          </a:p>
          <a:p>
            <a:pPr marL="285750" indent="-285750">
              <a:buFont typeface="Arial" panose="020B0604020202020204" pitchFamily="34" charset="0"/>
              <a:buChar char="•"/>
            </a:pPr>
            <a:r>
              <a:rPr lang="hr-HR" dirty="0" err="1" smtClean="0"/>
              <a:t>Integrated</a:t>
            </a:r>
            <a:r>
              <a:rPr lang="hr-HR" dirty="0" smtClean="0"/>
              <a:t> monitoring system (64 </a:t>
            </a:r>
            <a:r>
              <a:rPr lang="hr-HR" dirty="0" err="1" smtClean="0"/>
              <a:t>hot</a:t>
            </a:r>
            <a:r>
              <a:rPr lang="hr-HR" dirty="0" smtClean="0"/>
              <a:t> </a:t>
            </a:r>
            <a:r>
              <a:rPr lang="hr-HR" dirty="0" err="1" smtClean="0"/>
              <a:t>wires</a:t>
            </a:r>
            <a:r>
              <a:rPr lang="hr-HR" dirty="0" smtClean="0"/>
              <a:t>)</a:t>
            </a:r>
          </a:p>
          <a:p>
            <a:pPr marL="285750" indent="-285750">
              <a:buFont typeface="Arial" panose="020B0604020202020204" pitchFamily="34" charset="0"/>
              <a:buChar char="•"/>
            </a:pPr>
            <a:r>
              <a:rPr lang="hr-HR" dirty="0" err="1" smtClean="0"/>
              <a:t>Aquifer</a:t>
            </a:r>
            <a:r>
              <a:rPr lang="hr-HR" dirty="0" smtClean="0"/>
              <a:t> model </a:t>
            </a:r>
            <a:r>
              <a:rPr lang="hr-HR" dirty="0" err="1" smtClean="0"/>
              <a:t>with</a:t>
            </a:r>
            <a:r>
              <a:rPr lang="hr-HR" dirty="0" smtClean="0"/>
              <a:t> </a:t>
            </a:r>
            <a:r>
              <a:rPr lang="hr-HR" dirty="0" err="1" smtClean="0"/>
              <a:t>over</a:t>
            </a:r>
            <a:r>
              <a:rPr lang="hr-HR" dirty="0" smtClean="0"/>
              <a:t> 400 </a:t>
            </a:r>
            <a:r>
              <a:rPr lang="hr-HR" dirty="0" err="1" smtClean="0"/>
              <a:t>preassure</a:t>
            </a:r>
            <a:r>
              <a:rPr lang="hr-HR" dirty="0" smtClean="0"/>
              <a:t> </a:t>
            </a:r>
            <a:r>
              <a:rPr lang="hr-HR" dirty="0" err="1" smtClean="0"/>
              <a:t>meassuring</a:t>
            </a:r>
            <a:r>
              <a:rPr lang="hr-HR" dirty="0" smtClean="0"/>
              <a:t> </a:t>
            </a:r>
            <a:r>
              <a:rPr lang="hr-HR" dirty="0" err="1" smtClean="0"/>
              <a:t>points</a:t>
            </a:r>
            <a:endParaRPr lang="hr-HR" dirty="0" smtClean="0"/>
          </a:p>
          <a:p>
            <a:pPr marL="285750" indent="-285750">
              <a:buFont typeface="Arial" panose="020B0604020202020204" pitchFamily="34" charset="0"/>
              <a:buChar char="•"/>
            </a:pPr>
            <a:r>
              <a:rPr lang="hr-HR" dirty="0" err="1" smtClean="0"/>
              <a:t>Programable</a:t>
            </a:r>
            <a:r>
              <a:rPr lang="hr-HR" dirty="0" smtClean="0"/>
              <a:t> </a:t>
            </a:r>
            <a:r>
              <a:rPr lang="hr-HR" dirty="0" err="1" smtClean="0"/>
              <a:t>rain</a:t>
            </a:r>
            <a:r>
              <a:rPr lang="hr-HR" dirty="0" smtClean="0"/>
              <a:t> </a:t>
            </a:r>
            <a:r>
              <a:rPr lang="hr-HR" dirty="0" err="1" smtClean="0"/>
              <a:t>simulating</a:t>
            </a:r>
            <a:r>
              <a:rPr lang="hr-HR" dirty="0" smtClean="0"/>
              <a:t> </a:t>
            </a:r>
            <a:r>
              <a:rPr lang="hr-HR" dirty="0" err="1" smtClean="0"/>
              <a:t>platform</a:t>
            </a:r>
            <a:r>
              <a:rPr lang="hr-HR" dirty="0" smtClean="0"/>
              <a:t> </a:t>
            </a:r>
            <a:r>
              <a:rPr lang="hr-HR" dirty="0" err="1" smtClean="0"/>
              <a:t>over</a:t>
            </a:r>
            <a:r>
              <a:rPr lang="hr-HR" dirty="0" smtClean="0"/>
              <a:t> 40 m</a:t>
            </a:r>
            <a:r>
              <a:rPr lang="hr-HR" baseline="30000" dirty="0" smtClean="0"/>
              <a:t>2</a:t>
            </a:r>
            <a:r>
              <a:rPr lang="hr-HR" dirty="0" smtClean="0"/>
              <a:t> </a:t>
            </a:r>
            <a:r>
              <a:rPr lang="hr-HR" dirty="0" err="1" smtClean="0"/>
              <a:t>area</a:t>
            </a:r>
            <a:endParaRPr lang="hr-HR" dirty="0" smtClean="0"/>
          </a:p>
          <a:p>
            <a:pPr marL="285750" indent="-285750">
              <a:buFont typeface="Wingdings" panose="05000000000000000000" pitchFamily="2" charset="2"/>
              <a:buChar char="Ø"/>
            </a:pPr>
            <a:endParaRPr lang="en-US" dirty="0"/>
          </a:p>
        </p:txBody>
      </p:sp>
      <p:pic>
        <p:nvPicPr>
          <p:cNvPr id="3" name="Picture 2" descr="C:\Users\gf-iandric\Desktop\kanal1.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517" y="404664"/>
            <a:ext cx="4128459" cy="309634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355976" y="53974"/>
            <a:ext cx="4736810" cy="461665"/>
          </a:xfrm>
          <a:prstGeom prst="rect">
            <a:avLst/>
          </a:prstGeom>
        </p:spPr>
        <p:txBody>
          <a:bodyPr wrap="none">
            <a:spAutoFit/>
          </a:bodyPr>
          <a:lstStyle/>
          <a:p>
            <a:r>
              <a:rPr lang="hr-HR" sz="2400" b="1" dirty="0" smtClean="0">
                <a:solidFill>
                  <a:schemeClr val="accent1">
                    <a:lumMod val="75000"/>
                  </a:schemeClr>
                </a:solidFill>
              </a:rPr>
              <a:t>❶ WAWE TANK – AQUIFER MODEL</a:t>
            </a:r>
            <a:endParaRPr lang="hr-HR" sz="2400" b="1" dirty="0">
              <a:solidFill>
                <a:schemeClr val="accent1">
                  <a:lumMod val="75000"/>
                </a:schemeClr>
              </a:solidFill>
            </a:endParaRPr>
          </a:p>
        </p:txBody>
      </p:sp>
      <p:pic>
        <p:nvPicPr>
          <p:cNvPr id="5" name="Picture 4"/>
          <p:cNvPicPr>
            <a:picLocks noChangeAspect="1"/>
          </p:cNvPicPr>
          <p:nvPr/>
        </p:nvPicPr>
        <p:blipFill>
          <a:blip r:embed="rId3"/>
          <a:stretch>
            <a:fillRect/>
          </a:stretch>
        </p:blipFill>
        <p:spPr>
          <a:xfrm>
            <a:off x="132546" y="3381385"/>
            <a:ext cx="4318399" cy="2880338"/>
          </a:xfrm>
          <a:prstGeom prst="rect">
            <a:avLst/>
          </a:prstGeom>
        </p:spPr>
      </p:pic>
    </p:spTree>
    <p:extLst>
      <p:ext uri="{BB962C8B-B14F-4D97-AF65-F5344CB8AC3E}">
        <p14:creationId xmlns:p14="http://schemas.microsoft.com/office/powerpoint/2010/main" val="40821944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flipH="1">
            <a:off x="107504" y="515639"/>
            <a:ext cx="8960586" cy="6009705"/>
          </a:xfrm>
          <a:prstGeom prst="rect">
            <a:avLst/>
          </a:prstGeom>
        </p:spPr>
      </p:pic>
      <p:sp>
        <p:nvSpPr>
          <p:cNvPr id="3" name="Rectangle 2"/>
          <p:cNvSpPr/>
          <p:nvPr/>
        </p:nvSpPr>
        <p:spPr>
          <a:xfrm>
            <a:off x="4355976" y="53974"/>
            <a:ext cx="4621265" cy="461665"/>
          </a:xfrm>
          <a:prstGeom prst="rect">
            <a:avLst/>
          </a:prstGeom>
        </p:spPr>
        <p:txBody>
          <a:bodyPr wrap="none">
            <a:spAutoFit/>
          </a:bodyPr>
          <a:lstStyle/>
          <a:p>
            <a:r>
              <a:rPr lang="hr-HR" sz="2400" b="1" dirty="0" smtClean="0">
                <a:solidFill>
                  <a:srgbClr val="C00000"/>
                </a:solidFill>
              </a:rPr>
              <a:t>❷ WAWE TANK – FLOW CHANNEL</a:t>
            </a:r>
            <a:endParaRPr lang="hr-HR" sz="2400" b="1" dirty="0">
              <a:solidFill>
                <a:srgbClr val="C00000"/>
              </a:solidFill>
            </a:endParaRPr>
          </a:p>
        </p:txBody>
      </p:sp>
      <p:sp>
        <p:nvSpPr>
          <p:cNvPr id="4" name="Rectangle 3"/>
          <p:cNvSpPr/>
          <p:nvPr/>
        </p:nvSpPr>
        <p:spPr>
          <a:xfrm>
            <a:off x="4139952" y="836712"/>
            <a:ext cx="4765464" cy="1477328"/>
          </a:xfrm>
          <a:prstGeom prst="rect">
            <a:avLst/>
          </a:prstGeom>
        </p:spPr>
        <p:txBody>
          <a:bodyPr wrap="square">
            <a:spAutoFit/>
          </a:bodyPr>
          <a:lstStyle/>
          <a:p>
            <a:pPr marL="285750" indent="-285750">
              <a:buFont typeface="Arial" panose="020B0604020202020204" pitchFamily="34" charset="0"/>
              <a:buChar char="•"/>
            </a:pPr>
            <a:r>
              <a:rPr lang="en-US" dirty="0"/>
              <a:t>The core element is the glass sided experimental section of </a:t>
            </a:r>
            <a:r>
              <a:rPr lang="en-US" dirty="0" smtClean="0"/>
              <a:t>16000</a:t>
            </a:r>
            <a:r>
              <a:rPr lang="hr-HR" dirty="0" smtClean="0"/>
              <a:t> </a:t>
            </a:r>
            <a:r>
              <a:rPr lang="en-US" dirty="0" smtClean="0"/>
              <a:t>mm </a:t>
            </a:r>
            <a:r>
              <a:rPr lang="en-US" dirty="0"/>
              <a:t>in length, with </a:t>
            </a:r>
            <a:r>
              <a:rPr lang="en-US" dirty="0" smtClean="0"/>
              <a:t>600</a:t>
            </a:r>
            <a:r>
              <a:rPr lang="hr-HR" dirty="0" smtClean="0"/>
              <a:t> </a:t>
            </a:r>
            <a:r>
              <a:rPr lang="en-US" dirty="0" smtClean="0"/>
              <a:t>mm </a:t>
            </a:r>
            <a:r>
              <a:rPr lang="en-US" dirty="0"/>
              <a:t>x </a:t>
            </a:r>
            <a:r>
              <a:rPr lang="en-US" dirty="0" smtClean="0"/>
              <a:t>1200</a:t>
            </a:r>
            <a:r>
              <a:rPr lang="hr-HR" dirty="0" smtClean="0"/>
              <a:t> </a:t>
            </a:r>
            <a:r>
              <a:rPr lang="en-US" dirty="0" smtClean="0"/>
              <a:t>mm </a:t>
            </a:r>
            <a:r>
              <a:rPr lang="en-US" dirty="0"/>
              <a:t>cross </a:t>
            </a:r>
            <a:r>
              <a:rPr lang="en-US" dirty="0" smtClean="0"/>
              <a:t>section</a:t>
            </a:r>
            <a:r>
              <a:rPr lang="hr-HR" dirty="0" smtClean="0"/>
              <a:t>;</a:t>
            </a:r>
          </a:p>
          <a:p>
            <a:pPr marL="285750" indent="-285750">
              <a:buFont typeface="Arial" panose="020B0604020202020204" pitchFamily="34" charset="0"/>
              <a:buChar char="•"/>
            </a:pPr>
            <a:r>
              <a:rPr lang="hr-HR" dirty="0"/>
              <a:t>R</a:t>
            </a:r>
            <a:r>
              <a:rPr lang="en-US" dirty="0" smtClean="0"/>
              <a:t>e-circulation </a:t>
            </a:r>
            <a:r>
              <a:rPr lang="en-US" dirty="0"/>
              <a:t>system for generating currents, alone or in combination with </a:t>
            </a:r>
            <a:r>
              <a:rPr lang="en-US" dirty="0" smtClean="0"/>
              <a:t>waves</a:t>
            </a:r>
            <a:r>
              <a:rPr lang="hr-HR" dirty="0" smtClean="0"/>
              <a:t>.</a:t>
            </a:r>
            <a:endParaRPr lang="hr-HR" dirty="0"/>
          </a:p>
        </p:txBody>
      </p:sp>
      <p:sp>
        <p:nvSpPr>
          <p:cNvPr id="5" name="Rectangle 4"/>
          <p:cNvSpPr/>
          <p:nvPr/>
        </p:nvSpPr>
        <p:spPr>
          <a:xfrm>
            <a:off x="35496" y="2843058"/>
            <a:ext cx="6096249" cy="3970318"/>
          </a:xfrm>
          <a:prstGeom prst="rect">
            <a:avLst/>
          </a:prstGeom>
        </p:spPr>
        <p:txBody>
          <a:bodyPr wrap="square">
            <a:spAutoFit/>
          </a:bodyPr>
          <a:lstStyle/>
          <a:p>
            <a:r>
              <a:rPr lang="en-US" dirty="0"/>
              <a:t>The main </a:t>
            </a:r>
            <a:endParaRPr lang="hr-HR" dirty="0" smtClean="0"/>
          </a:p>
          <a:p>
            <a:r>
              <a:rPr lang="en-US" dirty="0" smtClean="0"/>
              <a:t>application </a:t>
            </a:r>
            <a:r>
              <a:rPr lang="en-US" dirty="0"/>
              <a:t>of the </a:t>
            </a:r>
            <a:endParaRPr lang="hr-HR" dirty="0" smtClean="0"/>
          </a:p>
          <a:p>
            <a:r>
              <a:rPr lang="en-US" dirty="0" smtClean="0"/>
              <a:t>flume </a:t>
            </a:r>
            <a:r>
              <a:rPr lang="en-US" dirty="0"/>
              <a:t>will be the </a:t>
            </a:r>
            <a:r>
              <a:rPr lang="en-US" dirty="0" smtClean="0"/>
              <a:t>investigation</a:t>
            </a:r>
            <a:endParaRPr lang="hr-HR" dirty="0" smtClean="0"/>
          </a:p>
          <a:p>
            <a:r>
              <a:rPr lang="en-US" dirty="0" smtClean="0"/>
              <a:t>of </a:t>
            </a:r>
            <a:r>
              <a:rPr lang="en-US" dirty="0"/>
              <a:t>wave phenomena with </a:t>
            </a:r>
            <a:r>
              <a:rPr lang="hr-HR" dirty="0" err="1" smtClean="0"/>
              <a:t>the</a:t>
            </a:r>
            <a:endParaRPr lang="hr-HR" dirty="0" smtClean="0"/>
          </a:p>
          <a:p>
            <a:r>
              <a:rPr lang="en-US" dirty="0" smtClean="0"/>
              <a:t>emphasis </a:t>
            </a:r>
            <a:r>
              <a:rPr lang="en-US" dirty="0"/>
              <a:t>on </a:t>
            </a:r>
            <a:r>
              <a:rPr lang="en-US" dirty="0" smtClean="0"/>
              <a:t>deep</a:t>
            </a:r>
            <a:r>
              <a:rPr lang="hr-HR" dirty="0" smtClean="0"/>
              <a:t> </a:t>
            </a:r>
            <a:r>
              <a:rPr lang="en-US" dirty="0" smtClean="0"/>
              <a:t>water </a:t>
            </a:r>
            <a:r>
              <a:rPr lang="en-US" dirty="0"/>
              <a:t>waves </a:t>
            </a:r>
            <a:endParaRPr lang="hr-HR" dirty="0" smtClean="0"/>
          </a:p>
          <a:p>
            <a:r>
              <a:rPr lang="en-US" dirty="0" smtClean="0"/>
              <a:t>and </a:t>
            </a:r>
            <a:r>
              <a:rPr lang="en-US" dirty="0"/>
              <a:t>their impact on floating </a:t>
            </a:r>
            <a:r>
              <a:rPr lang="en-US" dirty="0" smtClean="0"/>
              <a:t>structures</a:t>
            </a:r>
            <a:r>
              <a:rPr lang="hr-HR" dirty="0" smtClean="0"/>
              <a:t>.</a:t>
            </a:r>
          </a:p>
          <a:p>
            <a:endParaRPr lang="en-US" dirty="0"/>
          </a:p>
          <a:p>
            <a:r>
              <a:rPr lang="en-US" dirty="0"/>
              <a:t>The flume should serve as a closed wave tank </a:t>
            </a:r>
            <a:endParaRPr lang="hr-HR" dirty="0" smtClean="0"/>
          </a:p>
          <a:p>
            <a:r>
              <a:rPr lang="en-US" dirty="0" smtClean="0"/>
              <a:t>(</a:t>
            </a:r>
            <a:r>
              <a:rPr lang="en-US" dirty="0"/>
              <a:t>closed on both ends), but additionally have the </a:t>
            </a:r>
            <a:endParaRPr lang="hr-HR" dirty="0" smtClean="0"/>
          </a:p>
          <a:p>
            <a:r>
              <a:rPr lang="en-US" dirty="0" smtClean="0"/>
              <a:t>capability </a:t>
            </a:r>
            <a:r>
              <a:rPr lang="en-US" dirty="0"/>
              <a:t>to produce current (flow</a:t>
            </a:r>
            <a:r>
              <a:rPr lang="en-US" dirty="0" smtClean="0"/>
              <a:t>)</a:t>
            </a:r>
            <a:r>
              <a:rPr lang="hr-HR" dirty="0" smtClean="0"/>
              <a:t> </a:t>
            </a:r>
            <a:r>
              <a:rPr lang="hr-HR" dirty="0" err="1" smtClean="0"/>
              <a:t>in</a:t>
            </a:r>
            <a:r>
              <a:rPr lang="hr-HR" dirty="0" smtClean="0"/>
              <a:t> </a:t>
            </a:r>
            <a:r>
              <a:rPr lang="hr-HR" dirty="0" err="1" smtClean="0"/>
              <a:t>both</a:t>
            </a:r>
            <a:r>
              <a:rPr lang="hr-HR" dirty="0" smtClean="0"/>
              <a:t> </a:t>
            </a:r>
            <a:r>
              <a:rPr lang="hr-HR" dirty="0" err="1" smtClean="0"/>
              <a:t>possible</a:t>
            </a:r>
            <a:r>
              <a:rPr lang="hr-HR" dirty="0" smtClean="0"/>
              <a:t> </a:t>
            </a:r>
          </a:p>
          <a:p>
            <a:r>
              <a:rPr lang="hr-HR" dirty="0" err="1" smtClean="0"/>
              <a:t>directions</a:t>
            </a:r>
            <a:r>
              <a:rPr lang="hr-HR" dirty="0" smtClean="0"/>
              <a:t>.</a:t>
            </a:r>
            <a:endParaRPr lang="en-US" dirty="0"/>
          </a:p>
          <a:p>
            <a:endParaRPr lang="hr-HR" dirty="0" smtClean="0"/>
          </a:p>
          <a:p>
            <a:r>
              <a:rPr lang="en-US" dirty="0" smtClean="0"/>
              <a:t>This </a:t>
            </a:r>
            <a:r>
              <a:rPr lang="en-US" dirty="0"/>
              <a:t>will allow to study wave phenomena with the addition of flow superposition to the wave </a:t>
            </a:r>
            <a:r>
              <a:rPr lang="en-US" dirty="0" smtClean="0"/>
              <a:t>propagation</a:t>
            </a:r>
            <a:r>
              <a:rPr lang="hr-HR" dirty="0" smtClean="0"/>
              <a:t>.</a:t>
            </a:r>
          </a:p>
        </p:txBody>
      </p:sp>
    </p:spTree>
    <p:extLst>
      <p:ext uri="{BB962C8B-B14F-4D97-AF65-F5344CB8AC3E}">
        <p14:creationId xmlns:p14="http://schemas.microsoft.com/office/powerpoint/2010/main" val="2177793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7503" y="1484784"/>
            <a:ext cx="8954155" cy="3816424"/>
          </a:xfrm>
          <a:prstGeom prst="rect">
            <a:avLst/>
          </a:prstGeom>
        </p:spPr>
      </p:pic>
      <p:sp>
        <p:nvSpPr>
          <p:cNvPr id="3" name="Freeform 2"/>
          <p:cNvSpPr/>
          <p:nvPr/>
        </p:nvSpPr>
        <p:spPr>
          <a:xfrm>
            <a:off x="17755" y="4802819"/>
            <a:ext cx="1091954" cy="772358"/>
          </a:xfrm>
          <a:custGeom>
            <a:avLst/>
            <a:gdLst>
              <a:gd name="connsiteX0" fmla="*/ 44389 w 1091954"/>
              <a:gd name="connsiteY0" fmla="*/ 0 h 772358"/>
              <a:gd name="connsiteX1" fmla="*/ 1091954 w 1091954"/>
              <a:gd name="connsiteY1" fmla="*/ 612560 h 772358"/>
              <a:gd name="connsiteX2" fmla="*/ 1003177 w 1091954"/>
              <a:gd name="connsiteY2" fmla="*/ 648070 h 772358"/>
              <a:gd name="connsiteX3" fmla="*/ 443884 w 1091954"/>
              <a:gd name="connsiteY3" fmla="*/ 772358 h 772358"/>
              <a:gd name="connsiteX4" fmla="*/ 355107 w 1091954"/>
              <a:gd name="connsiteY4" fmla="*/ 763480 h 772358"/>
              <a:gd name="connsiteX5" fmla="*/ 0 w 1091954"/>
              <a:gd name="connsiteY5" fmla="*/ 656948 h 772358"/>
              <a:gd name="connsiteX6" fmla="*/ 44389 w 1091954"/>
              <a:gd name="connsiteY6" fmla="*/ 0 h 772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1954" h="772358">
                <a:moveTo>
                  <a:pt x="44389" y="0"/>
                </a:moveTo>
                <a:lnTo>
                  <a:pt x="1091954" y="612560"/>
                </a:lnTo>
                <a:lnTo>
                  <a:pt x="1003177" y="648070"/>
                </a:lnTo>
                <a:lnTo>
                  <a:pt x="443884" y="772358"/>
                </a:lnTo>
                <a:lnTo>
                  <a:pt x="355107" y="763480"/>
                </a:lnTo>
                <a:lnTo>
                  <a:pt x="0" y="656948"/>
                </a:lnTo>
                <a:lnTo>
                  <a:pt x="44389"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4" name="Rectangle 3"/>
          <p:cNvSpPr/>
          <p:nvPr/>
        </p:nvSpPr>
        <p:spPr>
          <a:xfrm>
            <a:off x="4355976" y="53974"/>
            <a:ext cx="4621265" cy="461665"/>
          </a:xfrm>
          <a:prstGeom prst="rect">
            <a:avLst/>
          </a:prstGeom>
        </p:spPr>
        <p:txBody>
          <a:bodyPr wrap="none">
            <a:spAutoFit/>
          </a:bodyPr>
          <a:lstStyle/>
          <a:p>
            <a:r>
              <a:rPr lang="hr-HR" sz="2400" b="1" dirty="0" smtClean="0">
                <a:solidFill>
                  <a:srgbClr val="C00000"/>
                </a:solidFill>
              </a:rPr>
              <a:t>❷ WAWE TANK – FLOW CHANNEL</a:t>
            </a:r>
            <a:endParaRPr lang="hr-HR" sz="2400" b="1" dirty="0">
              <a:solidFill>
                <a:srgbClr val="C00000"/>
              </a:solidFill>
            </a:endParaRPr>
          </a:p>
        </p:txBody>
      </p:sp>
      <p:sp>
        <p:nvSpPr>
          <p:cNvPr id="5" name="Text Box 74"/>
          <p:cNvSpPr txBox="1">
            <a:spLocks noChangeArrowheads="1"/>
          </p:cNvSpPr>
          <p:nvPr/>
        </p:nvSpPr>
        <p:spPr bwMode="auto">
          <a:xfrm>
            <a:off x="495543" y="1043087"/>
            <a:ext cx="136300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r-HR" altLang="x-none" sz="2400" dirty="0" smtClean="0"/>
              <a:t>Side </a:t>
            </a:r>
            <a:r>
              <a:rPr lang="hr-HR" altLang="x-none" sz="2400" dirty="0" err="1" smtClean="0"/>
              <a:t>view</a:t>
            </a:r>
            <a:endParaRPr lang="en-GB" altLang="x-none" sz="2400" dirty="0"/>
          </a:p>
        </p:txBody>
      </p:sp>
      <p:sp>
        <p:nvSpPr>
          <p:cNvPr id="6" name="Text Box 74"/>
          <p:cNvSpPr txBox="1">
            <a:spLocks noChangeArrowheads="1"/>
          </p:cNvSpPr>
          <p:nvPr/>
        </p:nvSpPr>
        <p:spPr bwMode="auto">
          <a:xfrm>
            <a:off x="467544" y="3284984"/>
            <a:ext cx="128272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r-HR" altLang="x-none" sz="2400" dirty="0" smtClean="0"/>
              <a:t>Top </a:t>
            </a:r>
            <a:r>
              <a:rPr lang="hr-HR" altLang="x-none" sz="2400" dirty="0" err="1" smtClean="0"/>
              <a:t>view</a:t>
            </a:r>
            <a:endParaRPr lang="en-GB" altLang="x-none" sz="2400" dirty="0"/>
          </a:p>
        </p:txBody>
      </p:sp>
    </p:spTree>
    <p:extLst>
      <p:ext uri="{BB962C8B-B14F-4D97-AF65-F5344CB8AC3E}">
        <p14:creationId xmlns:p14="http://schemas.microsoft.com/office/powerpoint/2010/main" val="5297238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55976" y="53974"/>
            <a:ext cx="4621265" cy="461665"/>
          </a:xfrm>
          <a:prstGeom prst="rect">
            <a:avLst/>
          </a:prstGeom>
        </p:spPr>
        <p:txBody>
          <a:bodyPr wrap="none">
            <a:spAutoFit/>
          </a:bodyPr>
          <a:lstStyle/>
          <a:p>
            <a:r>
              <a:rPr lang="hr-HR" sz="2400" b="1" dirty="0" smtClean="0">
                <a:solidFill>
                  <a:srgbClr val="C00000"/>
                </a:solidFill>
              </a:rPr>
              <a:t>❷ WAWE TANK – FLOW CHANNEL</a:t>
            </a:r>
            <a:endParaRPr lang="hr-HR" sz="2400" b="1" dirty="0">
              <a:solidFill>
                <a:srgbClr val="C00000"/>
              </a:solidFill>
            </a:endParaRPr>
          </a:p>
        </p:txBody>
      </p:sp>
      <p:sp>
        <p:nvSpPr>
          <p:cNvPr id="3" name="Rectangle 2"/>
          <p:cNvSpPr/>
          <p:nvPr/>
        </p:nvSpPr>
        <p:spPr>
          <a:xfrm>
            <a:off x="179512" y="836712"/>
            <a:ext cx="4777563" cy="5632311"/>
          </a:xfrm>
          <a:prstGeom prst="rect">
            <a:avLst/>
          </a:prstGeom>
        </p:spPr>
        <p:txBody>
          <a:bodyPr wrap="square">
            <a:spAutoFit/>
          </a:bodyPr>
          <a:lstStyle/>
          <a:p>
            <a:pPr marL="285750" indent="-285750">
              <a:buFont typeface="Arial" panose="020B0604020202020204" pitchFamily="34" charset="0"/>
              <a:buChar char="•"/>
            </a:pPr>
            <a:r>
              <a:rPr lang="en-US" dirty="0"/>
              <a:t>A flap-type wave generator will be installed at the far end of the end section, having a special compartment in order to accommodate the paddle and the driving </a:t>
            </a:r>
            <a:r>
              <a:rPr lang="en-US" dirty="0" smtClean="0"/>
              <a:t>mechanism</a:t>
            </a:r>
            <a:r>
              <a:rPr lang="hr-HR" dirty="0"/>
              <a:t>;</a:t>
            </a:r>
            <a:endParaRPr lang="en-US" dirty="0"/>
          </a:p>
          <a:p>
            <a:pPr marL="285750" indent="-285750">
              <a:buFont typeface="Arial" panose="020B0604020202020204" pitchFamily="34" charset="0"/>
              <a:buChar char="•"/>
            </a:pPr>
            <a:r>
              <a:rPr lang="en-US" dirty="0"/>
              <a:t>The flap-type wave-maker is very suitable for </a:t>
            </a:r>
            <a:r>
              <a:rPr lang="en-US" dirty="0" smtClean="0"/>
              <a:t>deep</a:t>
            </a:r>
            <a:r>
              <a:rPr lang="hr-HR" dirty="0" smtClean="0"/>
              <a:t> </a:t>
            </a:r>
            <a:r>
              <a:rPr lang="en-US" dirty="0" smtClean="0"/>
              <a:t>water waves</a:t>
            </a:r>
            <a:r>
              <a:rPr lang="hr-HR" dirty="0" smtClean="0"/>
              <a:t>;</a:t>
            </a:r>
            <a:r>
              <a:rPr lang="en-US" dirty="0" smtClean="0"/>
              <a:t> </a:t>
            </a:r>
            <a:endParaRPr lang="en-US" dirty="0"/>
          </a:p>
          <a:p>
            <a:pPr marL="285750" indent="-285750">
              <a:buFont typeface="Arial" panose="020B0604020202020204" pitchFamily="34" charset="0"/>
              <a:buChar char="•"/>
            </a:pPr>
            <a:r>
              <a:rPr lang="en-US" dirty="0" smtClean="0"/>
              <a:t>Synthesis </a:t>
            </a:r>
            <a:r>
              <a:rPr lang="en-US" dirty="0"/>
              <a:t>software with the following features:</a:t>
            </a:r>
          </a:p>
          <a:p>
            <a:pPr marL="285750" indent="-285750">
              <a:buFont typeface="Arial" panose="020B0604020202020204" pitchFamily="34" charset="0"/>
              <a:buChar char="•"/>
            </a:pPr>
            <a:r>
              <a:rPr lang="en-US" dirty="0" smtClean="0"/>
              <a:t>All </a:t>
            </a:r>
            <a:r>
              <a:rPr lang="en-US" dirty="0"/>
              <a:t>common wave spectra </a:t>
            </a:r>
            <a:r>
              <a:rPr lang="en-US" dirty="0" smtClean="0"/>
              <a:t>provided</a:t>
            </a:r>
            <a:r>
              <a:rPr lang="hr-HR" dirty="0" smtClean="0"/>
              <a:t> </a:t>
            </a:r>
          </a:p>
          <a:p>
            <a:pPr marL="285750" indent="-285750">
              <a:buFont typeface="Arial" panose="020B0604020202020204" pitchFamily="34" charset="0"/>
              <a:buChar char="•"/>
            </a:pPr>
            <a:r>
              <a:rPr lang="en-US" dirty="0" smtClean="0"/>
              <a:t>User </a:t>
            </a:r>
            <a:r>
              <a:rPr lang="en-US" dirty="0"/>
              <a:t>can visualize waves virtually before performing </a:t>
            </a:r>
            <a:r>
              <a:rPr lang="en-US" dirty="0" smtClean="0"/>
              <a:t>the</a:t>
            </a:r>
            <a:r>
              <a:rPr lang="hr-HR" dirty="0" smtClean="0"/>
              <a:t> </a:t>
            </a:r>
            <a:r>
              <a:rPr lang="en-US" dirty="0" smtClean="0"/>
              <a:t>experiment</a:t>
            </a:r>
            <a:endParaRPr lang="en-US" dirty="0"/>
          </a:p>
          <a:p>
            <a:pPr marL="285750" indent="-285750">
              <a:buFont typeface="Arial" panose="020B0604020202020204" pitchFamily="34" charset="0"/>
              <a:buChar char="•"/>
            </a:pPr>
            <a:r>
              <a:rPr lang="en-US" dirty="0" smtClean="0"/>
              <a:t>Fully </a:t>
            </a:r>
            <a:r>
              <a:rPr lang="en-US" dirty="0"/>
              <a:t>customizable </a:t>
            </a:r>
            <a:r>
              <a:rPr lang="en-US" dirty="0" smtClean="0"/>
              <a:t>waves</a:t>
            </a:r>
            <a:endParaRPr lang="hr-HR" dirty="0" smtClean="0"/>
          </a:p>
          <a:p>
            <a:pPr marL="285750" indent="-285750">
              <a:buFont typeface="Arial" panose="020B0604020202020204" pitchFamily="34" charset="0"/>
              <a:buChar char="•"/>
            </a:pPr>
            <a:r>
              <a:rPr lang="en-US" dirty="0" smtClean="0"/>
              <a:t>Max</a:t>
            </a:r>
            <a:r>
              <a:rPr lang="en-US" dirty="0"/>
              <a:t>. wave </a:t>
            </a:r>
            <a:r>
              <a:rPr lang="en-US" dirty="0" smtClean="0"/>
              <a:t>height:</a:t>
            </a:r>
            <a:r>
              <a:rPr lang="hr-HR" dirty="0" smtClean="0"/>
              <a:t> </a:t>
            </a:r>
            <a:r>
              <a:rPr lang="en-US" dirty="0" smtClean="0"/>
              <a:t>300mm</a:t>
            </a:r>
            <a:r>
              <a:rPr lang="en-US" dirty="0"/>
              <a:t>, through to crest at a period time between 1 to 2 </a:t>
            </a:r>
            <a:r>
              <a:rPr lang="en-US" dirty="0" smtClean="0"/>
              <a:t>sec</a:t>
            </a:r>
            <a:r>
              <a:rPr lang="hr-HR" dirty="0" smtClean="0"/>
              <a:t>;</a:t>
            </a:r>
            <a:endParaRPr lang="en-US" dirty="0"/>
          </a:p>
          <a:p>
            <a:pPr marL="285750" indent="-285750">
              <a:buFont typeface="Arial" panose="020B0604020202020204" pitchFamily="34" charset="0"/>
              <a:buChar char="•"/>
            </a:pPr>
            <a:r>
              <a:rPr lang="en-US" dirty="0" smtClean="0"/>
              <a:t>Highest </a:t>
            </a:r>
            <a:r>
              <a:rPr lang="en-US" dirty="0"/>
              <a:t>wave energy absorption in the range of 0,2 to </a:t>
            </a:r>
            <a:r>
              <a:rPr lang="en-US" dirty="0" smtClean="0"/>
              <a:t>1,5Hz</a:t>
            </a:r>
            <a:r>
              <a:rPr lang="hr-HR" dirty="0" smtClean="0"/>
              <a:t>;</a:t>
            </a:r>
          </a:p>
          <a:p>
            <a:pPr marL="285750" indent="-285750">
              <a:buFont typeface="Arial" panose="020B0604020202020204" pitchFamily="34" charset="0"/>
              <a:buChar char="•"/>
            </a:pPr>
            <a:r>
              <a:rPr lang="hr-HR" dirty="0" smtClean="0"/>
              <a:t>Monitoring system </a:t>
            </a:r>
            <a:r>
              <a:rPr lang="hr-HR" dirty="0" err="1" smtClean="0"/>
              <a:t>consists</a:t>
            </a:r>
            <a:r>
              <a:rPr lang="hr-HR" dirty="0" smtClean="0"/>
              <a:t> </a:t>
            </a:r>
            <a:r>
              <a:rPr lang="hr-HR" dirty="0" err="1" smtClean="0"/>
              <a:t>of</a:t>
            </a:r>
            <a:r>
              <a:rPr lang="hr-HR" dirty="0" smtClean="0"/>
              <a:t> </a:t>
            </a:r>
            <a:r>
              <a:rPr lang="hr-HR" dirty="0" err="1" smtClean="0"/>
              <a:t>real</a:t>
            </a:r>
            <a:r>
              <a:rPr lang="hr-HR" dirty="0" smtClean="0"/>
              <a:t>-time </a:t>
            </a:r>
            <a:r>
              <a:rPr lang="hr-HR" dirty="0" err="1" smtClean="0"/>
              <a:t>hot</a:t>
            </a:r>
            <a:r>
              <a:rPr lang="hr-HR" dirty="0" smtClean="0"/>
              <a:t> </a:t>
            </a:r>
            <a:r>
              <a:rPr lang="hr-HR" dirty="0" err="1" smtClean="0"/>
              <a:t>wire</a:t>
            </a:r>
            <a:r>
              <a:rPr lang="hr-HR" dirty="0" smtClean="0"/>
              <a:t> set </a:t>
            </a:r>
            <a:r>
              <a:rPr lang="hr-HR" dirty="0" err="1" smtClean="0"/>
              <a:t>placed</a:t>
            </a:r>
            <a:r>
              <a:rPr lang="hr-HR" dirty="0" smtClean="0"/>
              <a:t> </a:t>
            </a:r>
            <a:r>
              <a:rPr lang="hr-HR" dirty="0" err="1" smtClean="0"/>
              <a:t>along</a:t>
            </a:r>
            <a:r>
              <a:rPr lang="hr-HR" dirty="0" smtClean="0"/>
              <a:t> </a:t>
            </a:r>
            <a:r>
              <a:rPr lang="hr-HR" dirty="0" err="1" smtClean="0"/>
              <a:t>the</a:t>
            </a:r>
            <a:r>
              <a:rPr lang="hr-HR" dirty="0" smtClean="0"/>
              <a:t> </a:t>
            </a:r>
            <a:r>
              <a:rPr lang="hr-HR" dirty="0" err="1" smtClean="0"/>
              <a:t>flume</a:t>
            </a:r>
            <a:r>
              <a:rPr lang="hr-HR" dirty="0" smtClean="0"/>
              <a:t>.</a:t>
            </a:r>
            <a:endParaRPr lang="en-US" dirty="0"/>
          </a:p>
          <a:p>
            <a:endParaRPr lang="en-US" dirty="0"/>
          </a:p>
        </p:txBody>
      </p:sp>
      <p:pic>
        <p:nvPicPr>
          <p:cNvPr id="4" name="Picture 3"/>
          <p:cNvPicPr>
            <a:picLocks noChangeAspect="1"/>
          </p:cNvPicPr>
          <p:nvPr/>
        </p:nvPicPr>
        <p:blipFill>
          <a:blip r:embed="rId2"/>
          <a:stretch>
            <a:fillRect/>
          </a:stretch>
        </p:blipFill>
        <p:spPr>
          <a:xfrm>
            <a:off x="5220072" y="1268760"/>
            <a:ext cx="3489686" cy="4492043"/>
          </a:xfrm>
          <a:prstGeom prst="rect">
            <a:avLst/>
          </a:prstGeom>
        </p:spPr>
      </p:pic>
    </p:spTree>
    <p:extLst>
      <p:ext uri="{BB962C8B-B14F-4D97-AF65-F5344CB8AC3E}">
        <p14:creationId xmlns:p14="http://schemas.microsoft.com/office/powerpoint/2010/main" val="18462052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11560" y="899201"/>
            <a:ext cx="7919864" cy="5939898"/>
          </a:xfrm>
          <a:prstGeom prst="rect">
            <a:avLst/>
          </a:prstGeom>
        </p:spPr>
      </p:pic>
      <p:sp>
        <p:nvSpPr>
          <p:cNvPr id="3" name="Rectangle 2"/>
          <p:cNvSpPr/>
          <p:nvPr/>
        </p:nvSpPr>
        <p:spPr>
          <a:xfrm>
            <a:off x="4355976" y="53974"/>
            <a:ext cx="4517070" cy="461665"/>
          </a:xfrm>
          <a:prstGeom prst="rect">
            <a:avLst/>
          </a:prstGeom>
        </p:spPr>
        <p:txBody>
          <a:bodyPr wrap="none">
            <a:spAutoFit/>
          </a:bodyPr>
          <a:lstStyle/>
          <a:p>
            <a:r>
              <a:rPr lang="hr-HR" sz="2400" b="1" dirty="0">
                <a:solidFill>
                  <a:schemeClr val="accent3">
                    <a:lumMod val="50000"/>
                  </a:schemeClr>
                </a:solidFill>
              </a:rPr>
              <a:t>❸ WIND TUNNEL </a:t>
            </a:r>
            <a:r>
              <a:rPr lang="hr-HR" sz="2400" b="1" dirty="0" err="1" smtClean="0">
                <a:solidFill>
                  <a:schemeClr val="accent3">
                    <a:lumMod val="50000"/>
                  </a:schemeClr>
                </a:solidFill>
              </a:rPr>
              <a:t>Göttinger</a:t>
            </a:r>
            <a:r>
              <a:rPr lang="hr-HR" sz="2400" b="1" dirty="0" smtClean="0">
                <a:solidFill>
                  <a:schemeClr val="accent3">
                    <a:lumMod val="50000"/>
                  </a:schemeClr>
                </a:solidFill>
              </a:rPr>
              <a:t>-</a:t>
            </a:r>
            <a:r>
              <a:rPr lang="hr-HR" sz="2400" b="1" dirty="0" err="1" smtClean="0">
                <a:solidFill>
                  <a:schemeClr val="accent3">
                    <a:lumMod val="50000"/>
                  </a:schemeClr>
                </a:solidFill>
              </a:rPr>
              <a:t>Type</a:t>
            </a:r>
            <a:endParaRPr lang="hr-HR" sz="2400" b="1" dirty="0">
              <a:solidFill>
                <a:schemeClr val="accent3">
                  <a:lumMod val="50000"/>
                </a:schemeClr>
              </a:solidFill>
            </a:endParaRPr>
          </a:p>
        </p:txBody>
      </p:sp>
    </p:spTree>
    <p:extLst>
      <p:ext uri="{BB962C8B-B14F-4D97-AF65-F5344CB8AC3E}">
        <p14:creationId xmlns:p14="http://schemas.microsoft.com/office/powerpoint/2010/main" val="21777932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4988</TotalTime>
  <Words>725</Words>
  <Application>Microsoft Office PowerPoint</Application>
  <PresentationFormat>On-screen Show (4:3)</PresentationFormat>
  <Paragraphs>106</Paragraphs>
  <Slides>15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Latha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Hrvoje Gotovac</cp:lastModifiedBy>
  <cp:revision>25</cp:revision>
  <dcterms:created xsi:type="dcterms:W3CDTF">2018-12-06T10:35:46Z</dcterms:created>
  <dcterms:modified xsi:type="dcterms:W3CDTF">2024-06-07T10:31:51Z</dcterms:modified>
</cp:coreProperties>
</file>